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72" r:id="rId13"/>
    <p:sldId id="264" r:id="rId14"/>
    <p:sldId id="265" r:id="rId15"/>
    <p:sldId id="266" r:id="rId16"/>
    <p:sldId id="267" r:id="rId17"/>
    <p:sldId id="268" r:id="rId18"/>
    <p:sldId id="282" r:id="rId19"/>
    <p:sldId id="283" r:id="rId20"/>
    <p:sldId id="284" r:id="rId21"/>
    <p:sldId id="269" r:id="rId22"/>
    <p:sldId id="270" r:id="rId23"/>
    <p:sldId id="271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5" r:id="rId34"/>
    <p:sldId id="286" r:id="rId35"/>
    <p:sldId id="287" r:id="rId36"/>
    <p:sldId id="288" r:id="rId37"/>
    <p:sldId id="289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6" r:id="rId52"/>
    <p:sldId id="304" r:id="rId53"/>
    <p:sldId id="305" r:id="rId54"/>
    <p:sldId id="307" r:id="rId55"/>
    <p:sldId id="308" r:id="rId56"/>
    <p:sldId id="309" r:id="rId57"/>
    <p:sldId id="310" r:id="rId58"/>
    <p:sldId id="311" r:id="rId59"/>
    <p:sldId id="312" r:id="rId60"/>
    <p:sldId id="313" r:id="rId61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531D"/>
    <a:srgbClr val="1D242C"/>
    <a:srgbClr val="D0D2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111"/>
    <p:restoredTop sz="94694"/>
  </p:normalViewPr>
  <p:slideViewPr>
    <p:cSldViewPr snapToGrid="0" snapToObjects="1">
      <p:cViewPr varScale="1">
        <p:scale>
          <a:sx n="98" d="100"/>
          <a:sy n="98" d="100"/>
        </p:scale>
        <p:origin x="200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object, klok, tekening&#10;&#10;Automatisch gegenereerde beschrijving">
            <a:extLst>
              <a:ext uri="{FF2B5EF4-FFF2-40B4-BE49-F238E27FC236}">
                <a16:creationId xmlns:a16="http://schemas.microsoft.com/office/drawing/2014/main" id="{6F8899FA-9232-504E-AE85-341175AFBE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61061" y="5056636"/>
            <a:ext cx="4310827" cy="98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55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de met Opsomming /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5340" y="873695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IT IS ABOUT PEOPLE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B33D4ED-B4C2-4E4A-BBA0-3A4A0F574D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55340" y="1799773"/>
            <a:ext cx="3932237" cy="3827303"/>
          </a:xfrm>
          <a:prstGeom prst="rect">
            <a:avLst/>
          </a:prstGeom>
        </p:spPr>
        <p:txBody>
          <a:bodyPr/>
          <a:lstStyle>
            <a:lvl1pPr marL="342891" marR="0" indent="-342891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531D"/>
              </a:buClr>
              <a:buSzTx/>
              <a:buFont typeface="+mj-lt"/>
              <a:buAutoNum type="arabicPeriod"/>
              <a:tabLst/>
              <a:defRPr sz="18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GB" sz="1400">
                <a:solidFill>
                  <a:srgbClr val="1D242C"/>
                </a:solidFill>
              </a:rPr>
              <a:t>Click to edit Master text styles</a:t>
            </a:r>
          </a:p>
          <a:p>
            <a:pPr lvl="1"/>
            <a:r>
              <a:rPr lang="en-GB" sz="1400">
                <a:solidFill>
                  <a:srgbClr val="1D242C"/>
                </a:solidFill>
              </a:rPr>
              <a:t>Second level</a:t>
            </a:r>
          </a:p>
          <a:p>
            <a:pPr lvl="2"/>
            <a:r>
              <a:rPr lang="en-GB" sz="1400">
                <a:solidFill>
                  <a:srgbClr val="1D242C"/>
                </a:solidFill>
              </a:rPr>
              <a:t>Third level</a:t>
            </a:r>
          </a:p>
          <a:p>
            <a:pPr lvl="3"/>
            <a:r>
              <a:rPr lang="en-GB" sz="1400">
                <a:solidFill>
                  <a:srgbClr val="1D242C"/>
                </a:solidFill>
              </a:rPr>
              <a:t>Fourth level</a:t>
            </a:r>
          </a:p>
          <a:p>
            <a:pPr lvl="4"/>
            <a:r>
              <a:rPr lang="en-GB" sz="1400">
                <a:solidFill>
                  <a:srgbClr val="1D242C"/>
                </a:solidFill>
              </a:rPr>
              <a:t>Fifth level</a:t>
            </a:r>
            <a:endParaRPr lang="nl-BE" sz="1400" dirty="0">
              <a:solidFill>
                <a:srgbClr val="1D242C"/>
              </a:solidFill>
            </a:endParaRPr>
          </a:p>
        </p:txBody>
      </p:sp>
      <p:pic>
        <p:nvPicPr>
          <p:cNvPr id="8" name="Afbeelding 7" descr="Afbeelding met object, computer, computer, zitten&#10;&#10;Automatisch gegenereerde beschrijving">
            <a:extLst>
              <a:ext uri="{FF2B5EF4-FFF2-40B4-BE49-F238E27FC236}">
                <a16:creationId xmlns:a16="http://schemas.microsoft.com/office/drawing/2014/main" id="{A73D4229-D556-E944-ADDF-7EEDF57440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312" y="6185848"/>
            <a:ext cx="1169545" cy="26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1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Slide met Opsomming / Agenda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5340" y="873695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IT IS ABOUT PEOPLE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B33D4ED-B4C2-4E4A-BBA0-3A4A0F574D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55340" y="1799773"/>
            <a:ext cx="3932237" cy="3827303"/>
          </a:xfrm>
          <a:prstGeom prst="rect">
            <a:avLst/>
          </a:prstGeom>
        </p:spPr>
        <p:txBody>
          <a:bodyPr/>
          <a:lstStyle>
            <a:lvl1pPr marL="342891" marR="0" indent="-342891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531D"/>
              </a:buClr>
              <a:buSzTx/>
              <a:buFont typeface="+mj-lt"/>
              <a:buAutoNum type="arabicPeriod"/>
              <a:tabLst/>
              <a:defRPr sz="18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GB" sz="1400">
                <a:solidFill>
                  <a:srgbClr val="1D242C"/>
                </a:solidFill>
              </a:rPr>
              <a:t>Click to edit Master text styles</a:t>
            </a:r>
          </a:p>
          <a:p>
            <a:pPr lvl="1"/>
            <a:r>
              <a:rPr lang="en-GB" sz="1400">
                <a:solidFill>
                  <a:srgbClr val="1D242C"/>
                </a:solidFill>
              </a:rPr>
              <a:t>Second level</a:t>
            </a:r>
          </a:p>
          <a:p>
            <a:pPr lvl="2"/>
            <a:r>
              <a:rPr lang="en-GB" sz="1400">
                <a:solidFill>
                  <a:srgbClr val="1D242C"/>
                </a:solidFill>
              </a:rPr>
              <a:t>Third level</a:t>
            </a:r>
          </a:p>
          <a:p>
            <a:pPr lvl="3"/>
            <a:r>
              <a:rPr lang="en-GB" sz="1400">
                <a:solidFill>
                  <a:srgbClr val="1D242C"/>
                </a:solidFill>
              </a:rPr>
              <a:t>Fourth level</a:t>
            </a:r>
          </a:p>
          <a:p>
            <a:pPr lvl="4"/>
            <a:r>
              <a:rPr lang="en-GB" sz="1400">
                <a:solidFill>
                  <a:srgbClr val="1D242C"/>
                </a:solidFill>
              </a:rPr>
              <a:t>Fifth level</a:t>
            </a:r>
            <a:endParaRPr lang="nl-BE" sz="1400" dirty="0">
              <a:solidFill>
                <a:srgbClr val="1D242C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28C7C60-6128-B844-BCF9-B3C843F2F6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312" y="6191968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75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71FE057-642B-CE48-9D5C-230387A2F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95552"/>
            <a:ext cx="10515600" cy="1666903"/>
          </a:xfrm>
          <a:prstGeom prst="rect">
            <a:avLst/>
          </a:prstGeom>
        </p:spPr>
        <p:txBody>
          <a:bodyPr/>
          <a:lstStyle>
            <a:lvl1pPr algn="ctr">
              <a:defRPr sz="3600" b="0" i="0" spc="0" baseline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 err="1"/>
              <a:t>Driven</a:t>
            </a:r>
            <a:br>
              <a:rPr lang="nl-NL" dirty="0"/>
            </a:b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innovation</a:t>
            </a:r>
            <a:br>
              <a:rPr lang="nl-NL" dirty="0"/>
            </a:br>
            <a:r>
              <a:rPr lang="nl-NL" dirty="0"/>
              <a:t>&amp; </a:t>
            </a:r>
            <a:r>
              <a:rPr lang="nl-NL" dirty="0" err="1"/>
              <a:t>people</a:t>
            </a:r>
            <a:r>
              <a:rPr lang="nl-NL" dirty="0"/>
              <a:t>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542894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71FE057-642B-CE48-9D5C-230387A2F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95552"/>
            <a:ext cx="10515600" cy="1666903"/>
          </a:xfrm>
          <a:prstGeom prst="rect">
            <a:avLst/>
          </a:prstGeom>
        </p:spPr>
        <p:txBody>
          <a:bodyPr/>
          <a:lstStyle>
            <a:lvl1pPr algn="ctr">
              <a:defRPr sz="3600" b="0" i="0" spc="0" baseline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 err="1"/>
              <a:t>Driven</a:t>
            </a:r>
            <a:br>
              <a:rPr lang="nl-NL" dirty="0"/>
            </a:b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innovation</a:t>
            </a:r>
            <a:br>
              <a:rPr lang="nl-NL" dirty="0"/>
            </a:br>
            <a:r>
              <a:rPr lang="nl-NL" dirty="0"/>
              <a:t>&amp; </a:t>
            </a:r>
            <a:r>
              <a:rPr lang="nl-NL" dirty="0" err="1"/>
              <a:t>people</a:t>
            </a:r>
            <a:r>
              <a:rPr lang="nl-NL" dirty="0"/>
              <a:t>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137779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tgangs Dia">
    <p:bg>
      <p:bgPr>
        <a:solidFill>
          <a:srgbClr val="E95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chemeClr val="bg1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PROGRESS</a:t>
            </a:r>
            <a:endParaRPr lang="nl-BE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4AB8040-A0CD-254B-8AB4-0CDA5B45B2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1115" y="462624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N°1</a:t>
            </a:r>
            <a:endParaRPr lang="nl-BE" sz="1800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4B43A9B-3EF4-D14E-89FE-B2D09F98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4400" y="4626241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N°2</a:t>
            </a:r>
            <a:endParaRPr lang="nl-BE" sz="1800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5BBF2A-A38A-3C4C-B17D-2440AA41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3193" y="4637993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N°3</a:t>
            </a:r>
            <a:endParaRPr lang="nl-BE" sz="1800" dirty="0"/>
          </a:p>
        </p:txBody>
      </p:sp>
      <p:sp>
        <p:nvSpPr>
          <p:cNvPr id="11" name="Punthaak 10">
            <a:extLst>
              <a:ext uri="{FF2B5EF4-FFF2-40B4-BE49-F238E27FC236}">
                <a16:creationId xmlns:a16="http://schemas.microsoft.com/office/drawing/2014/main" id="{3E84F130-2D4A-4144-9898-80AAAEA9D829}"/>
              </a:ext>
            </a:extLst>
          </p:cNvPr>
          <p:cNvSpPr/>
          <p:nvPr userDrawn="1"/>
        </p:nvSpPr>
        <p:spPr>
          <a:xfrm>
            <a:off x="4303927" y="3146122"/>
            <a:ext cx="152400" cy="224117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>
              <a:solidFill>
                <a:schemeClr val="tx1"/>
              </a:solidFill>
            </a:endParaRPr>
          </a:p>
        </p:txBody>
      </p:sp>
      <p:sp>
        <p:nvSpPr>
          <p:cNvPr id="12" name="Punthaak 11">
            <a:extLst>
              <a:ext uri="{FF2B5EF4-FFF2-40B4-BE49-F238E27FC236}">
                <a16:creationId xmlns:a16="http://schemas.microsoft.com/office/drawing/2014/main" id="{3840626B-A3EA-4B4B-80B3-92A78565D92D}"/>
              </a:ext>
            </a:extLst>
          </p:cNvPr>
          <p:cNvSpPr/>
          <p:nvPr userDrawn="1"/>
        </p:nvSpPr>
        <p:spPr>
          <a:xfrm>
            <a:off x="7801919" y="3152300"/>
            <a:ext cx="152400" cy="224117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>
              <a:solidFill>
                <a:schemeClr val="tx1"/>
              </a:solidFill>
            </a:endParaRPr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37401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l-BE" dirty="0"/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407CFC24-F76C-EF46-8729-E340294BB1F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0688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l-BE" dirty="0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65A2D1DB-433B-F346-B8EF-4B3EE654877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43973" y="2155761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1805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ortgangs 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PROGRESS</a:t>
            </a:r>
            <a:endParaRPr lang="nl-BE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4AB8040-A0CD-254B-8AB4-0CDA5B45B2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1115" y="462624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N°1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4B43A9B-3EF4-D14E-89FE-B2D09F98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4400" y="4626241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N°2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5BBF2A-A38A-3C4C-B17D-2440AA41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3193" y="4637993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N°3</a:t>
            </a:r>
          </a:p>
        </p:txBody>
      </p:sp>
      <p:sp>
        <p:nvSpPr>
          <p:cNvPr id="11" name="Punthaak 10">
            <a:extLst>
              <a:ext uri="{FF2B5EF4-FFF2-40B4-BE49-F238E27FC236}">
                <a16:creationId xmlns:a16="http://schemas.microsoft.com/office/drawing/2014/main" id="{3E84F130-2D4A-4144-9898-80AAAEA9D829}"/>
              </a:ext>
            </a:extLst>
          </p:cNvPr>
          <p:cNvSpPr/>
          <p:nvPr userDrawn="1"/>
        </p:nvSpPr>
        <p:spPr>
          <a:xfrm>
            <a:off x="4303927" y="3146122"/>
            <a:ext cx="152400" cy="224117"/>
          </a:xfrm>
          <a:prstGeom prst="chevron">
            <a:avLst/>
          </a:prstGeom>
          <a:solidFill>
            <a:srgbClr val="E953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>
              <a:solidFill>
                <a:schemeClr val="tx1"/>
              </a:solidFill>
            </a:endParaRPr>
          </a:p>
        </p:txBody>
      </p:sp>
      <p:sp>
        <p:nvSpPr>
          <p:cNvPr id="12" name="Punthaak 11">
            <a:extLst>
              <a:ext uri="{FF2B5EF4-FFF2-40B4-BE49-F238E27FC236}">
                <a16:creationId xmlns:a16="http://schemas.microsoft.com/office/drawing/2014/main" id="{3840626B-A3EA-4B4B-80B3-92A78565D92D}"/>
              </a:ext>
            </a:extLst>
          </p:cNvPr>
          <p:cNvSpPr/>
          <p:nvPr userDrawn="1"/>
        </p:nvSpPr>
        <p:spPr>
          <a:xfrm>
            <a:off x="7801919" y="3152300"/>
            <a:ext cx="152400" cy="224117"/>
          </a:xfrm>
          <a:prstGeom prst="chevron">
            <a:avLst/>
          </a:prstGeom>
          <a:solidFill>
            <a:srgbClr val="E953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>
              <a:solidFill>
                <a:schemeClr val="tx1"/>
              </a:solidFill>
            </a:endParaRPr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37401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l-BE" dirty="0"/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407CFC24-F76C-EF46-8729-E340294BB1F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0688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l-BE" dirty="0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65A2D1DB-433B-F346-B8EF-4B3EE654877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43973" y="2155761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0264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5988" y="901124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PROJECT N°2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l-BE" dirty="0"/>
          </a:p>
        </p:txBody>
      </p:sp>
      <p:pic>
        <p:nvPicPr>
          <p:cNvPr id="12" name="Afbeelding 11" descr="Afbeelding met object, computer, computer, zitten&#10;&#10;Automatisch gegenereerde beschrijving">
            <a:extLst>
              <a:ext uri="{FF2B5EF4-FFF2-40B4-BE49-F238E27FC236}">
                <a16:creationId xmlns:a16="http://schemas.microsoft.com/office/drawing/2014/main" id="{7F69259E-FB98-6045-9459-FFABD499B7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4004"/>
            <a:ext cx="1169545" cy="266111"/>
          </a:xfrm>
          <a:prstGeom prst="rect">
            <a:avLst/>
          </a:prstGeom>
        </p:spPr>
      </p:pic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58DED2F7-89CF-1941-A23B-2298AE14488B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985987" y="1799774"/>
            <a:ext cx="3932237" cy="3258452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dirty="0"/>
              <a:t>Titel 1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lvl="0"/>
            <a:r>
              <a:rPr lang="nl-NL" dirty="0"/>
              <a:t>Titel 2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</a:t>
            </a:r>
            <a:r>
              <a:rPr lang="nl-NL" dirty="0" err="1"/>
              <a:t>texst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950208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ject Voorstelling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5988" y="901124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PROJECT N°2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l-BE" dirty="0"/>
          </a:p>
        </p:txBody>
      </p:sp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58DED2F7-89CF-1941-A23B-2298AE14488B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985987" y="1799774"/>
            <a:ext cx="3932237" cy="3258452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dirty="0"/>
              <a:t>Titel 1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lvl="0"/>
            <a:r>
              <a:rPr lang="nl-NL" dirty="0"/>
              <a:t>Titel 2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</a:t>
            </a:r>
            <a:r>
              <a:rPr lang="nl-NL" dirty="0" err="1"/>
              <a:t>texst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4CACAA6-DFC5-8F45-9C90-B7CD28A923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2016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425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edige Tek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215" y="692061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TITEL - TEKST</a:t>
            </a:r>
            <a:endParaRPr lang="nl-BE" dirty="0"/>
          </a:p>
        </p:txBody>
      </p:sp>
      <p:pic>
        <p:nvPicPr>
          <p:cNvPr id="12" name="Afbeelding 11" descr="Afbeelding met object, computer, computer, zitten&#10;&#10;Automatisch gegenereerde beschrijving">
            <a:extLst>
              <a:ext uri="{FF2B5EF4-FFF2-40B4-BE49-F238E27FC236}">
                <a16:creationId xmlns:a16="http://schemas.microsoft.com/office/drawing/2014/main" id="{7F69259E-FB98-6045-9459-FFABD499B7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4004"/>
            <a:ext cx="1169545" cy="266111"/>
          </a:xfrm>
          <a:prstGeom prst="rect">
            <a:avLst/>
          </a:prstGeom>
        </p:spPr>
      </p:pic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58DED2F7-89CF-1941-A23B-2298AE14488B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25214" y="1590711"/>
            <a:ext cx="10499278" cy="3925834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20612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ledige Tekst Slide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215" y="692061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TITEL - TEKST</a:t>
            </a:r>
            <a:endParaRPr lang="nl-BE" dirty="0"/>
          </a:p>
        </p:txBody>
      </p:sp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58DED2F7-89CF-1941-A23B-2298AE14488B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25214" y="1590711"/>
            <a:ext cx="10499278" cy="3925834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edit Master text styles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624ED78-AEF9-EF4F-BBFB-E912694962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2016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226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7CBBDB-29C7-1748-B094-75D95C45EA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29413"/>
            <a:ext cx="10515600" cy="819451"/>
          </a:xfrm>
          <a:prstGeom prst="rect">
            <a:avLst/>
          </a:prstGeom>
        </p:spPr>
        <p:txBody>
          <a:bodyPr anchor="b"/>
          <a:lstStyle>
            <a:lvl1pPr marL="0" marR="0" indent="0" algn="ctr" defTabSz="342891" rtl="0" eaLnBrk="1" fontAlgn="auto" latinLnBrk="0" hangingPunct="1">
              <a:spcBef>
                <a:spcPts val="751"/>
              </a:spcBef>
              <a:spcAft>
                <a:spcPts val="0"/>
              </a:spcAft>
              <a:buClr>
                <a:srgbClr val="E05830"/>
              </a:buClr>
              <a:buSzPct val="80000"/>
              <a:buFont typeface="Arial" charset="0"/>
              <a:buNone/>
              <a:tabLst/>
              <a:defRPr sz="18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pPr marL="0" marR="0" lvl="0" indent="0" algn="ctr" defTabSz="342891" rtl="0" eaLnBrk="1" fontAlgn="auto" latinLnBrk="0" hangingPunct="1">
              <a:spcBef>
                <a:spcPts val="751"/>
              </a:spcBef>
              <a:spcAft>
                <a:spcPts val="0"/>
              </a:spcAft>
              <a:buClr>
                <a:srgbClr val="E05830"/>
              </a:buClr>
              <a:buSzPct val="80000"/>
              <a:buFont typeface="Arial" charset="0"/>
              <a:buNone/>
              <a:tabLst/>
              <a:defRPr/>
            </a:pPr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rgbClr val="1D242C"/>
                </a:solidFill>
                <a:effectLst/>
                <a:uLnTx/>
                <a:uFillTx/>
                <a:latin typeface="Objektiv Mk1 Light" panose="020B0402020204020203" pitchFamily="34" charset="77"/>
                <a:cs typeface="Objektiv Mk1 Light" panose="020B0402020204020203" pitchFamily="34" charset="77"/>
              </a:rPr>
              <a:t>“Here you can put a quote or a saying that fits with the brand </a:t>
            </a:r>
            <a:b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rgbClr val="1D242C"/>
                </a:solidFill>
                <a:effectLst/>
                <a:uLnTx/>
                <a:uFillTx/>
                <a:latin typeface="Objektiv Mk1 Light" panose="020B0402020204020203" pitchFamily="34" charset="77"/>
                <a:cs typeface="Objektiv Mk1 Light" panose="020B0402020204020203" pitchFamily="34" charset="77"/>
              </a:rPr>
            </a:br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rgbClr val="1D242C"/>
                </a:solidFill>
                <a:effectLst/>
                <a:uLnTx/>
                <a:uFillTx/>
                <a:latin typeface="Objektiv Mk1 Light" panose="020B0402020204020203" pitchFamily="34" charset="77"/>
                <a:cs typeface="Objektiv Mk1 Light" panose="020B0402020204020203" pitchFamily="34" charset="77"/>
              </a:rPr>
              <a:t>values, try to keep it short. </a:t>
            </a:r>
            <a:r>
              <a:rPr lang="en-US" spc="100" dirty="0">
                <a:solidFill>
                  <a:srgbClr val="1D242C"/>
                </a:solidFill>
              </a:rPr>
              <a:t>Around the length of this text.</a:t>
            </a:r>
            <a:br>
              <a:rPr lang="en-US" spc="100" dirty="0">
                <a:solidFill>
                  <a:srgbClr val="1D242C"/>
                </a:solidFill>
              </a:rPr>
            </a:br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rgbClr val="1D242C"/>
                </a:solidFill>
                <a:effectLst/>
                <a:uLnTx/>
                <a:uFillTx/>
                <a:latin typeface="Objektiv Mk1 Light" panose="020B0402020204020203" pitchFamily="34" charset="77"/>
                <a:cs typeface="Objektiv Mk1 Light" panose="020B0402020204020203" pitchFamily="34" charset="77"/>
              </a:rPr>
              <a:t>Just an example.”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D270455-945F-844C-AE30-F17FA56ABE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197" y="4302718"/>
            <a:ext cx="10515600" cy="1926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 spc="151" baseline="0">
                <a:solidFill>
                  <a:srgbClr val="1D242C"/>
                </a:solidFill>
                <a:latin typeface="Objektiv Mk1 Medium" panose="020B0502020204020203" pitchFamily="34" charset="0"/>
                <a:cs typeface="Objektiv Mk1 Medium" panose="020B05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Johan Janssens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2C575887-74A2-4B41-BF1F-75C803DC4AC0}"/>
              </a:ext>
            </a:extLst>
          </p:cNvPr>
          <p:cNvCxnSpPr>
            <a:cxnSpLocks/>
          </p:cNvCxnSpPr>
          <p:nvPr userDrawn="1"/>
        </p:nvCxnSpPr>
        <p:spPr>
          <a:xfrm>
            <a:off x="6024029" y="3881967"/>
            <a:ext cx="143939" cy="0"/>
          </a:xfrm>
          <a:prstGeom prst="line">
            <a:avLst/>
          </a:prstGeom>
          <a:ln w="19050">
            <a:solidFill>
              <a:srgbClr val="E9531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1626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71FE057-642B-CE48-9D5C-230387A2F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76316"/>
            <a:ext cx="10515600" cy="505368"/>
          </a:xfrm>
          <a:prstGeom prst="rect">
            <a:avLst/>
          </a:prstGeom>
        </p:spPr>
        <p:txBody>
          <a:bodyPr/>
          <a:lstStyle>
            <a:lvl1pPr algn="ctr">
              <a:defRPr sz="3600" b="0" i="0" spc="0" baseline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 err="1"/>
              <a:t>Bright</a:t>
            </a:r>
            <a:r>
              <a:rPr lang="nl-NL" dirty="0"/>
              <a:t> IT </a:t>
            </a:r>
            <a:r>
              <a:rPr lang="nl-NL" dirty="0" err="1"/>
              <a:t>solutions</a:t>
            </a:r>
            <a:r>
              <a:rPr lang="nl-NL" dirty="0"/>
              <a:t>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559343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71FE057-642B-CE48-9D5C-230387A2F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76316"/>
            <a:ext cx="10515600" cy="505368"/>
          </a:xfrm>
          <a:prstGeom prst="rect">
            <a:avLst/>
          </a:prstGeom>
        </p:spPr>
        <p:txBody>
          <a:bodyPr/>
          <a:lstStyle>
            <a:lvl1pPr algn="ctr">
              <a:defRPr sz="3600" b="0" i="0" spc="0" baseline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 err="1"/>
              <a:t>Bright</a:t>
            </a:r>
            <a:r>
              <a:rPr lang="nl-NL" dirty="0"/>
              <a:t> IT </a:t>
            </a:r>
            <a:r>
              <a:rPr lang="nl-NL" dirty="0" err="1"/>
              <a:t>solutions</a:t>
            </a:r>
            <a:r>
              <a:rPr lang="nl-NL" dirty="0"/>
              <a:t>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49751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43B319-B76E-A942-BA2D-02B5CA7BCA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2058" y="977717"/>
            <a:ext cx="4624236" cy="308919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TITEL N°1</a:t>
            </a:r>
            <a:endParaRPr lang="nl-BE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A2775F2E-3F7D-5A48-9882-599ECB48591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314355" y="981130"/>
            <a:ext cx="4624236" cy="308920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nl-NL" dirty="0"/>
              <a:t>TITEL N°2</a:t>
            </a:r>
          </a:p>
        </p:txBody>
      </p:sp>
      <p:pic>
        <p:nvPicPr>
          <p:cNvPr id="11" name="Afbeelding 10" descr="Afbeelding met object, computer, computer, zitten&#10;&#10;Automatisch gegenereerde beschrijving">
            <a:extLst>
              <a:ext uri="{FF2B5EF4-FFF2-40B4-BE49-F238E27FC236}">
                <a16:creationId xmlns:a16="http://schemas.microsoft.com/office/drawing/2014/main" id="{741BBD40-8357-0F43-9270-3EC05464AB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4004"/>
            <a:ext cx="1169545" cy="266111"/>
          </a:xfrm>
          <a:prstGeom prst="rect">
            <a:avLst/>
          </a:prstGeom>
        </p:spPr>
      </p:pic>
      <p:sp>
        <p:nvSpPr>
          <p:cNvPr id="8" name="Tijdelijke aanduiding voor datum 2">
            <a:extLst>
              <a:ext uri="{FF2B5EF4-FFF2-40B4-BE49-F238E27FC236}">
                <a16:creationId xmlns:a16="http://schemas.microsoft.com/office/drawing/2014/main" id="{D551F0C0-5897-034C-A012-A127DA51433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252058" y="1752801"/>
            <a:ext cx="4624235" cy="3643164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</a:lstStyle>
          <a:p>
            <a:r>
              <a:rPr lang="nl-BE" dirty="0">
                <a:latin typeface="Objektiv Mk1 Thin" panose="020B0302020204020203" pitchFamily="34" charset="77"/>
                <a:cs typeface="Objektiv Mk1 Thin" panose="020B0302020204020203" pitchFamily="34" charset="77"/>
              </a:rPr>
              <a:t>Klik hier om tekst toe te voegen</a:t>
            </a:r>
          </a:p>
        </p:txBody>
      </p:sp>
      <p:sp>
        <p:nvSpPr>
          <p:cNvPr id="17" name="Tijdelijke aanduiding voor voettekst 3">
            <a:extLst>
              <a:ext uri="{FF2B5EF4-FFF2-40B4-BE49-F238E27FC236}">
                <a16:creationId xmlns:a16="http://schemas.microsoft.com/office/drawing/2014/main" id="{7F82F331-71E2-3042-9AA3-108678B4D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14354" y="1752801"/>
            <a:ext cx="4624235" cy="3643164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</a:lstStyle>
          <a:p>
            <a:r>
              <a:rPr lang="nl-BE" dirty="0"/>
              <a:t>Klik hier om tekst toe te voegen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467808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Slide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43B319-B76E-A942-BA2D-02B5CA7BCA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2058" y="977717"/>
            <a:ext cx="4624236" cy="308919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TITEL N°1</a:t>
            </a:r>
            <a:endParaRPr lang="nl-BE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A2775F2E-3F7D-5A48-9882-599ECB48591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314355" y="981130"/>
            <a:ext cx="4624236" cy="308920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nl-NL" dirty="0"/>
              <a:t>TITEL N°2</a:t>
            </a:r>
          </a:p>
        </p:txBody>
      </p:sp>
      <p:sp>
        <p:nvSpPr>
          <p:cNvPr id="8" name="Tijdelijke aanduiding voor datum 2">
            <a:extLst>
              <a:ext uri="{FF2B5EF4-FFF2-40B4-BE49-F238E27FC236}">
                <a16:creationId xmlns:a16="http://schemas.microsoft.com/office/drawing/2014/main" id="{D551F0C0-5897-034C-A012-A127DA51433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252058" y="1752801"/>
            <a:ext cx="4624235" cy="3643164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</a:lstStyle>
          <a:p>
            <a:r>
              <a:rPr lang="nl-BE" dirty="0"/>
              <a:t>Klik hier om tekst toe te voegen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17" name="Tijdelijke aanduiding voor voettekst 3">
            <a:extLst>
              <a:ext uri="{FF2B5EF4-FFF2-40B4-BE49-F238E27FC236}">
                <a16:creationId xmlns:a16="http://schemas.microsoft.com/office/drawing/2014/main" id="{7F82F331-71E2-3042-9AA3-108678B4D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14354" y="1752801"/>
            <a:ext cx="4624235" cy="3643164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</a:lstStyle>
          <a:p>
            <a:r>
              <a:rPr lang="nl-BE" dirty="0"/>
              <a:t>Klik hier om tekst toe te voegen</a:t>
            </a:r>
          </a:p>
          <a:p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E0B479F-5854-8E4E-9E68-243F9C4DD0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2016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121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s Slide">
    <p:bg>
      <p:bgPr>
        <a:solidFill>
          <a:srgbClr val="E95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chemeClr val="bg1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NUMBERS</a:t>
            </a:r>
            <a:endParaRPr lang="nl-BE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4AB8040-A0CD-254B-8AB4-0CDA5B45B2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1115" y="461640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95% gecertificeerd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4B43A9B-3EF4-D14E-89FE-B2D09F98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4400" y="461641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Jaar ervaring in IT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5BBF2A-A38A-3C4C-B17D-2440AA41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7685" y="461640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Uren opleiding in 2019</a:t>
            </a:r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37401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l-BE" dirty="0"/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407CFC24-F76C-EF46-8729-E340294BB1F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0688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l-BE" dirty="0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65A2D1DB-433B-F346-B8EF-4B3EE654877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43973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906192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istics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NUMBERS</a:t>
            </a:r>
            <a:endParaRPr lang="nl-BE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4AB8040-A0CD-254B-8AB4-0CDA5B45B2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1115" y="461640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95% gecertificeerd</a:t>
            </a:r>
            <a:endParaRPr lang="nl-BE" dirty="0">
              <a:solidFill>
                <a:srgbClr val="1D242C"/>
              </a:solidFill>
            </a:endParaRP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4B43A9B-3EF4-D14E-89FE-B2D09F98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4400" y="461641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Jaar ervaring in IT</a:t>
            </a:r>
            <a:endParaRPr lang="nl-BE" dirty="0">
              <a:solidFill>
                <a:srgbClr val="1D242C"/>
              </a:solidFill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5BBF2A-A38A-3C4C-B17D-2440AA41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7685" y="461640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Uren opleiding in 2019</a:t>
            </a:r>
            <a:endParaRPr lang="nl-BE" dirty="0">
              <a:solidFill>
                <a:srgbClr val="1D242C"/>
              </a:solidFill>
            </a:endParaRPr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37401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l-BE" dirty="0"/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407CFC24-F76C-EF46-8729-E340294BB1F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0688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l-BE" dirty="0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65A2D1DB-433B-F346-B8EF-4B3EE654877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43973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20081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5340" y="848363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IT IS ABOUT PEOPLE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l-BE" dirty="0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C40AEA5B-F2B3-034B-B41A-BD7DDA93657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145879" y="1778097"/>
            <a:ext cx="3932237" cy="3899222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9531D"/>
              </a:buClr>
              <a:buFont typeface="Arial" panose="020B0604020202020204" pitchFamily="34" charset="0"/>
              <a:buChar char="•"/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>
              <a:buClr>
                <a:srgbClr val="E9531D"/>
              </a:buClr>
              <a:buSzPct val="70000"/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2pPr>
            <a:lvl3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3pPr>
            <a:lvl4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4pPr>
            <a:lvl5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pic>
        <p:nvPicPr>
          <p:cNvPr id="8" name="Afbeelding 7" descr="Afbeelding met object, computer, computer, zitten&#10;&#10;Automatisch gegenereerde beschrijving">
            <a:extLst>
              <a:ext uri="{FF2B5EF4-FFF2-40B4-BE49-F238E27FC236}">
                <a16:creationId xmlns:a16="http://schemas.microsoft.com/office/drawing/2014/main" id="{23D9256A-A6AA-654B-9AD5-F5835A5222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312" y="6185848"/>
            <a:ext cx="1169545" cy="26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049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fbeelding met bijschrift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5340" y="848363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IT IS ABOUT PEOPLE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l-BE" dirty="0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C40AEA5B-F2B3-034B-B41A-BD7DDA93657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145879" y="1778097"/>
            <a:ext cx="3932237" cy="3899222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9531D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>
              <a:buClr>
                <a:srgbClr val="E9531D"/>
              </a:buClr>
              <a:buSzPct val="70000"/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2pPr>
            <a:lvl3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3pPr>
            <a:lvl4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4pPr>
            <a:lvl5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70D469D-09F7-294F-AFD3-15D575C56F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306" y="6202016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624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met F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2">
            <a:extLst>
              <a:ext uri="{FF2B5EF4-FFF2-40B4-BE49-F238E27FC236}">
                <a16:creationId xmlns:a16="http://schemas.microsoft.com/office/drawing/2014/main" id="{81185B49-11BF-2E42-8C73-0D41DAB77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10466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l-BE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4308A4C3-0B87-2444-AE34-AE5F911DAA43}"/>
              </a:ext>
            </a:extLst>
          </p:cNvPr>
          <p:cNvSpPr/>
          <p:nvPr userDrawn="1"/>
        </p:nvSpPr>
        <p:spPr>
          <a:xfrm>
            <a:off x="0" y="10466"/>
            <a:ext cx="12192000" cy="6858000"/>
          </a:xfrm>
          <a:prstGeom prst="rect">
            <a:avLst/>
          </a:prstGeom>
          <a:solidFill>
            <a:srgbClr val="1D242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A71FE057-642B-CE48-9D5C-230387A2F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86782"/>
            <a:ext cx="10515600" cy="505368"/>
          </a:xfrm>
          <a:prstGeom prst="rect">
            <a:avLst/>
          </a:prstGeom>
        </p:spPr>
        <p:txBody>
          <a:bodyPr/>
          <a:lstStyle>
            <a:lvl1pPr algn="ctr">
              <a:defRPr sz="3200" b="0" i="0" spc="200" baseline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/>
              <a:t>BRIGHT IT SOLUTIONS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83472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Slide">
    <p:bg>
      <p:bgPr>
        <a:solidFill>
          <a:srgbClr val="D0D2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17684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1D242C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NUMBERS</a:t>
            </a:r>
            <a:endParaRPr lang="nl-BE" dirty="0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763131F0-B285-894F-AFC6-C6F38665C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368"/>
            <a:ext cx="10515600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6263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 3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D270455-945F-844C-AE30-F17FA56ABE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197" y="4302718"/>
            <a:ext cx="10515600" cy="1926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 spc="151" baseline="0">
                <a:solidFill>
                  <a:schemeClr val="bg1"/>
                </a:solidFill>
                <a:latin typeface="Objektiv Mk1 Medium" panose="020B0502020204020203" pitchFamily="34" charset="0"/>
                <a:cs typeface="Objektiv Mk1 Medium" panose="020B05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Johan Janssens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2C575887-74A2-4B41-BF1F-75C803DC4AC0}"/>
              </a:ext>
            </a:extLst>
          </p:cNvPr>
          <p:cNvCxnSpPr>
            <a:cxnSpLocks/>
          </p:cNvCxnSpPr>
          <p:nvPr userDrawn="1"/>
        </p:nvCxnSpPr>
        <p:spPr>
          <a:xfrm>
            <a:off x="6024029" y="3881967"/>
            <a:ext cx="143939" cy="0"/>
          </a:xfrm>
          <a:prstGeom prst="line">
            <a:avLst/>
          </a:prstGeom>
          <a:ln w="19050">
            <a:solidFill>
              <a:srgbClr val="E9531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4778C0B3-E9A0-D34D-A0D0-8D8DCC96673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38197" y="2535814"/>
            <a:ext cx="10515600" cy="92333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0" i="0" spc="151" baseline="0">
                <a:solidFill>
                  <a:schemeClr val="bg1"/>
                </a:solidFill>
                <a:latin typeface="Objektiv Mk1 Medium" panose="020B0502020204020203" pitchFamily="34" charset="0"/>
                <a:cs typeface="Objektiv Mk1 Medium" panose="020B05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bjektiv Mk1 Light" panose="020B0402020204020203" pitchFamily="34" charset="0"/>
                <a:cs typeface="Objektiv Mk1 Light" panose="020B0402020204020203" pitchFamily="34" charset="0"/>
              </a:rPr>
              <a:t>“Here you can put a quote or a saying that fits with the brand </a:t>
            </a:r>
            <a:b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bjektiv Mk1 Light" panose="020B0402020204020203" pitchFamily="34" charset="0"/>
                <a:cs typeface="Objektiv Mk1 Light" panose="020B0402020204020203" pitchFamily="34" charset="0"/>
              </a:rPr>
            </a:br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bjektiv Mk1 Light" panose="020B0402020204020203" pitchFamily="34" charset="0"/>
                <a:cs typeface="Objektiv Mk1 Light" panose="020B0402020204020203" pitchFamily="34" charset="0"/>
              </a:rPr>
              <a:t>values, try to keep it short. </a:t>
            </a:r>
            <a:r>
              <a:rPr lang="en-US" b="0" i="0" spc="100" dirty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Around the length of this text.</a:t>
            </a:r>
            <a:br>
              <a:rPr lang="en-US" b="0" i="0" spc="100" dirty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</a:br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bjektiv Mk1 Light" panose="020B0402020204020203" pitchFamily="34" charset="0"/>
                <a:cs typeface="Objektiv Mk1 Light" panose="020B0402020204020203" pitchFamily="34" charset="0"/>
              </a:rPr>
              <a:t>Just an example.”</a:t>
            </a:r>
            <a:endParaRPr lang="nl-BE" b="0" i="0" spc="100" dirty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1852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fie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17684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NUMBERS</a:t>
            </a:r>
            <a:endParaRPr lang="nl-BE" dirty="0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763131F0-B285-894F-AFC6-C6F38665C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368"/>
            <a:ext cx="10515600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14804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 Slide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>
            <a:extLst>
              <a:ext uri="{FF2B5EF4-FFF2-40B4-BE49-F238E27FC236}">
                <a16:creationId xmlns:a16="http://schemas.microsoft.com/office/drawing/2014/main" id="{EC997246-1A34-5345-9BA3-C7CBC31A45DB}"/>
              </a:ext>
            </a:extLst>
          </p:cNvPr>
          <p:cNvSpPr txBox="1"/>
          <p:nvPr userDrawn="1"/>
        </p:nvSpPr>
        <p:spPr>
          <a:xfrm>
            <a:off x="541868" y="6024204"/>
            <a:ext cx="16307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  <a:cs typeface="Objektiv Mk1 Light" panose="020B0402020204020203" pitchFamily="34" charset="77"/>
              </a:rPr>
              <a:t>Entrepotkaai 10A, </a:t>
            </a:r>
          </a:p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  <a:cs typeface="Objektiv Mk1 Light" panose="020B0402020204020203" pitchFamily="34" charset="77"/>
              </a:rPr>
              <a:t>2000 Antwerpen 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85958CE5-89CC-BB43-A415-871E533713E9}"/>
              </a:ext>
            </a:extLst>
          </p:cNvPr>
          <p:cNvSpPr txBox="1"/>
          <p:nvPr userDrawn="1"/>
        </p:nvSpPr>
        <p:spPr>
          <a:xfrm>
            <a:off x="2309196" y="6024203"/>
            <a:ext cx="18646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  <a:cs typeface="Objektiv Mk1 Light" panose="020B0402020204020203" pitchFamily="34" charset="77"/>
              </a:rPr>
              <a:t>Leonardo Da Vincilaan 9, </a:t>
            </a:r>
          </a:p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  <a:cs typeface="Objektiv Mk1 Light" panose="020B0402020204020203" pitchFamily="34" charset="77"/>
              </a:rPr>
              <a:t>1930 Zaventem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12B87E6F-2AFA-0B42-AA3A-DAB3C360CAFA}"/>
              </a:ext>
            </a:extLst>
          </p:cNvPr>
          <p:cNvSpPr txBox="1"/>
          <p:nvPr userDrawn="1"/>
        </p:nvSpPr>
        <p:spPr>
          <a:xfrm>
            <a:off x="7226588" y="5978036"/>
            <a:ext cx="14463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</a:rPr>
              <a:t>T +32 3 23499.58</a:t>
            </a:r>
          </a:p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</a:rPr>
              <a:t>info@axxes.com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DBD0011D-CEFE-524E-87C5-5891866E6C06}"/>
              </a:ext>
            </a:extLst>
          </p:cNvPr>
          <p:cNvSpPr/>
          <p:nvPr userDrawn="1"/>
        </p:nvSpPr>
        <p:spPr>
          <a:xfrm>
            <a:off x="9120285" y="5987351"/>
            <a:ext cx="124843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</a:rPr>
              <a:t>www.axxes.com</a:t>
            </a: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B40EBEC6-282C-7144-9D97-266ED636233D}"/>
              </a:ext>
            </a:extLst>
          </p:cNvPr>
          <p:cNvCxnSpPr>
            <a:cxnSpLocks/>
          </p:cNvCxnSpPr>
          <p:nvPr userDrawn="1"/>
        </p:nvCxnSpPr>
        <p:spPr>
          <a:xfrm>
            <a:off x="9231010" y="6321783"/>
            <a:ext cx="13546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itel 1">
            <a:extLst>
              <a:ext uri="{FF2B5EF4-FFF2-40B4-BE49-F238E27FC236}">
                <a16:creationId xmlns:a16="http://schemas.microsoft.com/office/drawing/2014/main" id="{F02EA550-8D6E-CC4E-832F-49D3025402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76316"/>
            <a:ext cx="10515600" cy="505368"/>
          </a:xfrm>
          <a:prstGeom prst="rect">
            <a:avLst/>
          </a:prstGeom>
        </p:spPr>
        <p:txBody>
          <a:bodyPr/>
          <a:lstStyle>
            <a:lvl1pPr algn="ctr">
              <a:defRPr sz="3600" b="0" i="0" spc="0" baseline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 err="1"/>
              <a:t>Bright</a:t>
            </a:r>
            <a:r>
              <a:rPr lang="nl-NL" dirty="0"/>
              <a:t> IT </a:t>
            </a:r>
            <a:r>
              <a:rPr lang="nl-NL" dirty="0" err="1"/>
              <a:t>solutions</a:t>
            </a:r>
            <a:r>
              <a:rPr lang="nl-NL" dirty="0"/>
              <a:t>.</a:t>
            </a:r>
            <a:endParaRPr lang="nl-BE" dirty="0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9E6A063D-0D17-7A48-9E58-89B95729F655}"/>
              </a:ext>
            </a:extLst>
          </p:cNvPr>
          <p:cNvSpPr txBox="1"/>
          <p:nvPr userDrawn="1"/>
        </p:nvSpPr>
        <p:spPr>
          <a:xfrm>
            <a:off x="4597515" y="6024203"/>
            <a:ext cx="218174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b="0" i="0" kern="1200" dirty="0">
                <a:solidFill>
                  <a:schemeClr val="bg1"/>
                </a:solidFill>
                <a:effectLst/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rPr>
              <a:t>Ottergemsesteenweg Zuid 808</a:t>
            </a:r>
          </a:p>
          <a:p>
            <a:r>
              <a:rPr lang="nl-BE" sz="1050" b="0" i="0" kern="1200" dirty="0">
                <a:solidFill>
                  <a:schemeClr val="bg1"/>
                </a:solidFill>
                <a:effectLst/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rPr>
              <a:t>bus 300 , 9000 Gent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EC8A938-1CAB-664D-BC65-74B983254C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72862" y="5930840"/>
            <a:ext cx="777270" cy="41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17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Klant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CDD346B-DB1B-E14A-8E35-FAD5CCF760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254242" y="2003766"/>
            <a:ext cx="3281191" cy="28707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l-BE" dirty="0"/>
          </a:p>
        </p:txBody>
      </p:sp>
      <p:pic>
        <p:nvPicPr>
          <p:cNvPr id="4" name="Afbeelding 3" descr="Afbeelding met object, klok, tekening&#10;&#10;Automatisch gegenereerde beschrijving">
            <a:extLst>
              <a:ext uri="{FF2B5EF4-FFF2-40B4-BE49-F238E27FC236}">
                <a16:creationId xmlns:a16="http://schemas.microsoft.com/office/drawing/2014/main" id="{A02F3046-44A9-7543-8DFB-BAB3EACEEE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32888" y="3165530"/>
            <a:ext cx="2404872" cy="54718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F2588028-E4B0-5545-AC73-A72F8ABBF4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48559" y="2845816"/>
            <a:ext cx="894887" cy="116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93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Kla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CDD346B-DB1B-E14A-8E35-FAD5CCF760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254242" y="2003766"/>
            <a:ext cx="3281191" cy="28707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l-BE" dirty="0"/>
          </a:p>
        </p:txBody>
      </p:sp>
      <p:pic>
        <p:nvPicPr>
          <p:cNvPr id="4" name="Afbeelding 3" descr="Afbeelding met object, klok, tekening&#10;&#10;Automatisch gegenereerde beschrijving">
            <a:extLst>
              <a:ext uri="{FF2B5EF4-FFF2-40B4-BE49-F238E27FC236}">
                <a16:creationId xmlns:a16="http://schemas.microsoft.com/office/drawing/2014/main" id="{A02F3046-44A9-7543-8DFB-BAB3EACEEE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32888" y="3165530"/>
            <a:ext cx="2404872" cy="54718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F2588028-E4B0-5545-AC73-A72F8ABBF4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48559" y="2845816"/>
            <a:ext cx="894887" cy="1166368"/>
          </a:xfrm>
          <a:prstGeom prst="rect">
            <a:avLst/>
          </a:prstGeom>
        </p:spPr>
      </p:pic>
      <p:pic>
        <p:nvPicPr>
          <p:cNvPr id="6" name="Afbeelding 5" descr="Afbeelding met computer, computer, object, zitten&#10;&#10;Automatisch gegenereerde beschrijving">
            <a:extLst>
              <a:ext uri="{FF2B5EF4-FFF2-40B4-BE49-F238E27FC236}">
                <a16:creationId xmlns:a16="http://schemas.microsoft.com/office/drawing/2014/main" id="{AC718237-AB1B-3846-98DB-7E2201BC03C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32888" y="3144151"/>
            <a:ext cx="2404872" cy="578616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2006BB27-F27E-5740-BA7D-93690374052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520802" y="2692400"/>
            <a:ext cx="11303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79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stelling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1676" y="941716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VOORNAAM NAAM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B33D4ED-B4C2-4E4A-BBA0-3A4A0F574D8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01675" y="1839966"/>
            <a:ext cx="3932237" cy="3258452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dirty="0"/>
              <a:t>Functie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lvl="0"/>
            <a:r>
              <a:rPr lang="nl-NL" dirty="0"/>
              <a:t>Inleiding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</a:t>
            </a:r>
            <a:r>
              <a:rPr lang="nl-NL" dirty="0" err="1"/>
              <a:t>texst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nl-NL" dirty="0"/>
          </a:p>
        </p:txBody>
      </p:sp>
      <p:pic>
        <p:nvPicPr>
          <p:cNvPr id="6" name="Afbeelding 5" descr="Afbeelding met object, computer, computer, zitten&#10;&#10;Automatisch gegenereerde beschrijving">
            <a:extLst>
              <a:ext uri="{FF2B5EF4-FFF2-40B4-BE49-F238E27FC236}">
                <a16:creationId xmlns:a16="http://schemas.microsoft.com/office/drawing/2014/main" id="{1D97679B-E960-C045-9850-5C3120BC9A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2017"/>
            <a:ext cx="1169545" cy="26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00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orstelling Spreker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1676" y="981482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VOORNAAM NAAM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B33D4ED-B4C2-4E4A-BBA0-3A4A0F574D8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01675" y="1879732"/>
            <a:ext cx="3932237" cy="3258452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dirty="0"/>
              <a:t>Functie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lvl="0"/>
            <a:r>
              <a:rPr lang="nl-NL" dirty="0"/>
              <a:t>Inleiding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</a:t>
            </a:r>
            <a:r>
              <a:rPr lang="nl-NL" dirty="0" err="1"/>
              <a:t>texst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4114EEB-54F4-2C4D-85C4-40A537410B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2016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07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Dia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D270455-945F-844C-AE30-F17FA56ABE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197" y="3939634"/>
            <a:ext cx="10515600" cy="40557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 spc="0" baseline="0">
                <a:solidFill>
                  <a:srgbClr val="E9531D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An </a:t>
            </a:r>
            <a:r>
              <a:rPr lang="nl-NL" dirty="0" err="1"/>
              <a:t>introduction</a:t>
            </a:r>
            <a:endParaRPr lang="nl-NL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78B0783-B04A-EF41-877C-06475AAF1C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7" y="2822672"/>
            <a:ext cx="10515600" cy="405585"/>
          </a:xfrm>
          <a:prstGeom prst="rect">
            <a:avLst/>
          </a:prstGeom>
        </p:spPr>
        <p:txBody>
          <a:bodyPr/>
          <a:lstStyle>
            <a:lvl1pPr algn="ctr">
              <a:defRPr sz="2800" b="0" i="0" spc="200" baseline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/>
              <a:t>MANAGING WEBPAGES</a:t>
            </a:r>
            <a:endParaRPr lang="nl-BE" dirty="0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10C07F7-76F1-FB44-9595-A3BD5894D7D7}"/>
              </a:ext>
            </a:extLst>
          </p:cNvPr>
          <p:cNvCxnSpPr>
            <a:cxnSpLocks/>
          </p:cNvCxnSpPr>
          <p:nvPr userDrawn="1"/>
        </p:nvCxnSpPr>
        <p:spPr>
          <a:xfrm>
            <a:off x="6024032" y="3626223"/>
            <a:ext cx="14393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927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D270455-945F-844C-AE30-F17FA56ABE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197" y="3939634"/>
            <a:ext cx="10515600" cy="40557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 spc="0" baseline="0">
                <a:solidFill>
                  <a:srgbClr val="E9531D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An </a:t>
            </a:r>
            <a:r>
              <a:rPr lang="nl-NL" dirty="0" err="1"/>
              <a:t>introduction</a:t>
            </a:r>
            <a:endParaRPr lang="nl-NL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78B0783-B04A-EF41-877C-06475AAF1C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7" y="2822672"/>
            <a:ext cx="10515600" cy="405585"/>
          </a:xfrm>
          <a:prstGeom prst="rect">
            <a:avLst/>
          </a:prstGeom>
        </p:spPr>
        <p:txBody>
          <a:bodyPr/>
          <a:lstStyle>
            <a:lvl1pPr algn="ctr">
              <a:defRPr sz="2800" b="0" i="0" spc="200" baseline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/>
              <a:t>MANAGING WEBPAGES</a:t>
            </a:r>
            <a:endParaRPr lang="nl-BE" dirty="0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10C07F7-76F1-FB44-9595-A3BD5894D7D7}"/>
              </a:ext>
            </a:extLst>
          </p:cNvPr>
          <p:cNvCxnSpPr>
            <a:cxnSpLocks/>
          </p:cNvCxnSpPr>
          <p:nvPr userDrawn="1"/>
        </p:nvCxnSpPr>
        <p:spPr>
          <a:xfrm>
            <a:off x="6024032" y="3626223"/>
            <a:ext cx="14393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hthoek 1">
            <a:extLst>
              <a:ext uri="{FF2B5EF4-FFF2-40B4-BE49-F238E27FC236}">
                <a16:creationId xmlns:a16="http://schemas.microsoft.com/office/drawing/2014/main" id="{BAD53BAB-282C-1745-8185-38FF4BC28666}"/>
              </a:ext>
            </a:extLst>
          </p:cNvPr>
          <p:cNvSpPr/>
          <p:nvPr userDrawn="1"/>
        </p:nvSpPr>
        <p:spPr>
          <a:xfrm>
            <a:off x="6024032" y="3589768"/>
            <a:ext cx="143939" cy="28800"/>
          </a:xfrm>
          <a:prstGeom prst="rect">
            <a:avLst/>
          </a:prstGeom>
          <a:solidFill>
            <a:srgbClr val="1D2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3595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8624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2" r:id="rId3"/>
    <p:sldLayoutId id="2147483660" r:id="rId4"/>
    <p:sldLayoutId id="2147483673" r:id="rId5"/>
    <p:sldLayoutId id="2147483657" r:id="rId6"/>
    <p:sldLayoutId id="2147483674" r:id="rId7"/>
    <p:sldLayoutId id="2147483662" r:id="rId8"/>
    <p:sldLayoutId id="2147483675" r:id="rId9"/>
    <p:sldLayoutId id="2147483663" r:id="rId10"/>
    <p:sldLayoutId id="2147483676" r:id="rId11"/>
    <p:sldLayoutId id="2147483664" r:id="rId12"/>
    <p:sldLayoutId id="2147483677" r:id="rId13"/>
    <p:sldLayoutId id="2147483654" r:id="rId14"/>
    <p:sldLayoutId id="2147483678" r:id="rId15"/>
    <p:sldLayoutId id="2147483665" r:id="rId16"/>
    <p:sldLayoutId id="2147483679" r:id="rId17"/>
    <p:sldLayoutId id="2147483685" r:id="rId18"/>
    <p:sldLayoutId id="2147483686" r:id="rId19"/>
    <p:sldLayoutId id="2147483666" r:id="rId20"/>
    <p:sldLayoutId id="2147483680" r:id="rId21"/>
    <p:sldLayoutId id="2147483652" r:id="rId22"/>
    <p:sldLayoutId id="2147483681" r:id="rId23"/>
    <p:sldLayoutId id="2147483667" r:id="rId24"/>
    <p:sldLayoutId id="2147483682" r:id="rId25"/>
    <p:sldLayoutId id="2147483668" r:id="rId26"/>
    <p:sldLayoutId id="2147483683" r:id="rId27"/>
    <p:sldLayoutId id="2147483669" r:id="rId28"/>
    <p:sldLayoutId id="2147483670" r:id="rId29"/>
    <p:sldLayoutId id="2147483684" r:id="rId30"/>
    <p:sldLayoutId id="2147483671" r:id="rId3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vda/axxesjs-workshop" TargetMode="Externa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9693E7-A636-9544-A1F7-8EC444405F3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nl-BE" dirty="0">
                <a:solidFill>
                  <a:schemeClr val="bg1"/>
                </a:solidFill>
              </a:rPr>
              <a:t>AxxesJS</a:t>
            </a:r>
            <a:br>
              <a:rPr lang="nl-BE" dirty="0">
                <a:solidFill>
                  <a:schemeClr val="bg1"/>
                </a:solidFill>
              </a:rPr>
            </a:br>
            <a:r>
              <a:rPr lang="nl-BE" dirty="0">
                <a:solidFill>
                  <a:schemeClr val="bg1"/>
                </a:solidFill>
              </a:rPr>
              <a:t>How to write your own FE framework</a:t>
            </a:r>
            <a:br>
              <a:rPr lang="nl-BE" dirty="0">
                <a:solidFill>
                  <a:schemeClr val="bg1"/>
                </a:solidFill>
              </a:rPr>
            </a:b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CF2E264-B4D0-9B42-81FA-FABFABC3EF85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nl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901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610EB-3E76-1D8F-674C-27F0CB20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Exercise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2F6C10-5B05-8F18-39CC-C28F73C835B3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BE" dirty="0"/>
              <a:t>Rendering a component without data</a:t>
            </a:r>
          </a:p>
          <a:p>
            <a:endParaRPr lang="en-BE" dirty="0"/>
          </a:p>
          <a:p>
            <a:r>
              <a:rPr lang="en-GB" dirty="0">
                <a:hlinkClick r:id="rId2"/>
              </a:rPr>
              <a:t>https://github.com/rvda/axxesjs-workshop</a:t>
            </a:r>
            <a:endParaRPr lang="en-GB" dirty="0"/>
          </a:p>
          <a:p>
            <a:endParaRPr lang="en-GB" dirty="0"/>
          </a:p>
          <a:p>
            <a:r>
              <a:rPr lang="en-GB" dirty="0"/>
              <a:t>-&gt; </a:t>
            </a:r>
            <a:r>
              <a:rPr lang="en-GB" dirty="0" err="1"/>
              <a:t>src</a:t>
            </a:r>
            <a:r>
              <a:rPr lang="en-GB" dirty="0"/>
              <a:t>/exercises/</a:t>
            </a:r>
            <a:r>
              <a:rPr lang="en-GB" dirty="0" err="1"/>
              <a:t>exercises.md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50363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73579-555C-14D0-E89E-AB4B4070B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Templating - React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8B43A-76C4-C859-B10F-2F294E62C6FC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JavaScript XML (JSX)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~ HTML</a:t>
            </a:r>
          </a:p>
        </p:txBody>
      </p:sp>
    </p:spTree>
    <p:extLst>
      <p:ext uri="{BB962C8B-B14F-4D97-AF65-F5344CB8AC3E}">
        <p14:creationId xmlns:p14="http://schemas.microsoft.com/office/powerpoint/2010/main" val="1899448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640CE0-61E4-32BC-A5EB-4F49B965C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65243"/>
            <a:ext cx="7772400" cy="612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826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E2C10C-E237-983A-18F1-EACF8BFEE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948"/>
            <a:ext cx="12201418" cy="376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1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F9AA7-F24C-D1A3-F690-F5097F264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Templating - React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265B8C-6A3B-8BAF-A0A0-8AA1B9F5525D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46361" y="3132128"/>
            <a:ext cx="10499278" cy="1256992"/>
          </a:xfrm>
        </p:spPr>
        <p:txBody>
          <a:bodyPr/>
          <a:lstStyle/>
          <a:p>
            <a:pPr algn="ctr"/>
            <a:r>
              <a:rPr lang="en-BE" sz="3200" dirty="0"/>
              <a:t>So no JSX</a:t>
            </a:r>
          </a:p>
        </p:txBody>
      </p:sp>
    </p:spTree>
    <p:extLst>
      <p:ext uri="{BB962C8B-B14F-4D97-AF65-F5344CB8AC3E}">
        <p14:creationId xmlns:p14="http://schemas.microsoft.com/office/powerpoint/2010/main" val="2136389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5EA8F-A66E-406A-9979-D669C43E2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Templating - React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2C77F2-8558-30BC-76F5-E54EB26E2B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Shadow DOM</a:t>
            </a:r>
          </a:p>
        </p:txBody>
      </p:sp>
    </p:spTree>
    <p:extLst>
      <p:ext uri="{BB962C8B-B14F-4D97-AF65-F5344CB8AC3E}">
        <p14:creationId xmlns:p14="http://schemas.microsoft.com/office/powerpoint/2010/main" val="1851198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5EA8F-A66E-406A-9979-D669C43E2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Templating - React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2C77F2-8558-30BC-76F5-E54EB26E2B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Shadow DOM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2E9DC9-C27C-D1E5-940F-7BDECDAB7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496" y="1170918"/>
            <a:ext cx="4773008" cy="476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24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5EA8F-A66E-406A-9979-D669C43E2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Templating - React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2C77F2-8558-30BC-76F5-E54EB26E2B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25214" y="1590711"/>
            <a:ext cx="10499278" cy="4483518"/>
          </a:xfrm>
          <a:ln>
            <a:solidFill>
              <a:srgbClr val="E9531D"/>
            </a:solidFill>
          </a:ln>
        </p:spPr>
        <p:txBody>
          <a:bodyPr/>
          <a:lstStyle/>
          <a:p>
            <a:r>
              <a:rPr lang="en-GB" dirty="0"/>
              <a:t>“Stel je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Robo-Buddy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speciale</a:t>
            </a:r>
            <a:r>
              <a:rPr lang="en-GB" dirty="0"/>
              <a:t> </a:t>
            </a:r>
            <a:r>
              <a:rPr lang="en-GB" dirty="0" err="1"/>
              <a:t>doos</a:t>
            </a:r>
            <a:r>
              <a:rPr lang="en-GB" dirty="0"/>
              <a:t> </a:t>
            </a:r>
            <a:r>
              <a:rPr lang="en-GB" dirty="0" err="1"/>
              <a:t>heeft</a:t>
            </a:r>
            <a:r>
              <a:rPr lang="en-GB" dirty="0"/>
              <a:t> </a:t>
            </a:r>
            <a:r>
              <a:rPr lang="en-GB" dirty="0" err="1"/>
              <a:t>waarin</a:t>
            </a:r>
            <a:r>
              <a:rPr lang="en-GB" dirty="0"/>
              <a:t> </a:t>
            </a:r>
            <a:r>
              <a:rPr lang="en-GB" dirty="0" err="1"/>
              <a:t>hij</a:t>
            </a:r>
            <a:r>
              <a:rPr lang="en-GB" dirty="0"/>
              <a:t> </a:t>
            </a:r>
            <a:r>
              <a:rPr lang="en-GB" dirty="0" err="1"/>
              <a:t>zijn</a:t>
            </a:r>
            <a:r>
              <a:rPr lang="en-GB" dirty="0"/>
              <a:t> </a:t>
            </a:r>
            <a:r>
              <a:rPr lang="en-GB" dirty="0" err="1"/>
              <a:t>geheimen</a:t>
            </a:r>
            <a:r>
              <a:rPr lang="en-GB" dirty="0"/>
              <a:t> </a:t>
            </a:r>
            <a:r>
              <a:rPr lang="en-GB" dirty="0" err="1"/>
              <a:t>bewaart</a:t>
            </a:r>
            <a:r>
              <a:rPr lang="en-GB" dirty="0"/>
              <a:t>. </a:t>
            </a:r>
            <a:r>
              <a:rPr lang="en-GB" dirty="0" err="1"/>
              <a:t>Deze</a:t>
            </a:r>
            <a:r>
              <a:rPr lang="en-GB" dirty="0"/>
              <a:t> </a:t>
            </a:r>
            <a:r>
              <a:rPr lang="en-GB" dirty="0" err="1"/>
              <a:t>doos</a:t>
            </a:r>
            <a:r>
              <a:rPr lang="en-GB" dirty="0"/>
              <a:t> </a:t>
            </a:r>
            <a:r>
              <a:rPr lang="en-GB" dirty="0" err="1"/>
              <a:t>heet</a:t>
            </a:r>
            <a:r>
              <a:rPr lang="en-GB" dirty="0"/>
              <a:t> de "Shadow DOM." Het is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beetje</a:t>
            </a:r>
            <a:r>
              <a:rPr lang="en-GB" dirty="0"/>
              <a:t> </a:t>
            </a:r>
            <a:r>
              <a:rPr lang="en-GB" dirty="0" err="1"/>
              <a:t>zoals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geheime</a:t>
            </a:r>
            <a:r>
              <a:rPr lang="en-GB" dirty="0"/>
              <a:t> </a:t>
            </a:r>
            <a:r>
              <a:rPr lang="en-GB" dirty="0" err="1"/>
              <a:t>schatkist</a:t>
            </a:r>
            <a:r>
              <a:rPr lang="en-GB" dirty="0"/>
              <a:t> </a:t>
            </a:r>
            <a:r>
              <a:rPr lang="en-GB" dirty="0" err="1"/>
              <a:t>waarin</a:t>
            </a:r>
            <a:r>
              <a:rPr lang="en-GB" dirty="0"/>
              <a:t> </a:t>
            </a:r>
            <a:r>
              <a:rPr lang="en-GB" dirty="0" err="1"/>
              <a:t>hij</a:t>
            </a:r>
            <a:r>
              <a:rPr lang="en-GB" dirty="0"/>
              <a:t> </a:t>
            </a:r>
            <a:r>
              <a:rPr lang="en-GB" dirty="0" err="1"/>
              <a:t>zijn</a:t>
            </a:r>
            <a:r>
              <a:rPr lang="en-GB" dirty="0"/>
              <a:t> </a:t>
            </a:r>
            <a:r>
              <a:rPr lang="en-GB" dirty="0" err="1"/>
              <a:t>spullen</a:t>
            </a:r>
            <a:r>
              <a:rPr lang="en-GB" dirty="0"/>
              <a:t> </a:t>
            </a:r>
            <a:r>
              <a:rPr lang="en-GB" dirty="0" err="1"/>
              <a:t>verstopt</a:t>
            </a:r>
            <a:r>
              <a:rPr lang="en-GB" dirty="0"/>
              <a:t>.</a:t>
            </a:r>
          </a:p>
          <a:p>
            <a:br>
              <a:rPr lang="en-GB" dirty="0"/>
            </a:br>
            <a:r>
              <a:rPr lang="en-GB" dirty="0"/>
              <a:t>Robo-Buddy </a:t>
            </a:r>
            <a:r>
              <a:rPr lang="en-GB" dirty="0" err="1"/>
              <a:t>heeft</a:t>
            </a:r>
            <a:r>
              <a:rPr lang="en-GB" dirty="0"/>
              <a:t> </a:t>
            </a:r>
            <a:r>
              <a:rPr lang="en-GB" dirty="0" err="1"/>
              <a:t>allerlei</a:t>
            </a:r>
            <a:r>
              <a:rPr lang="en-GB" dirty="0"/>
              <a:t> </a:t>
            </a:r>
            <a:r>
              <a:rPr lang="en-GB" dirty="0" err="1"/>
              <a:t>knoppen</a:t>
            </a:r>
            <a:r>
              <a:rPr lang="en-GB" dirty="0"/>
              <a:t>, </a:t>
            </a:r>
            <a:r>
              <a:rPr lang="en-GB" dirty="0" err="1"/>
              <a:t>lichten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informatie</a:t>
            </a:r>
            <a:r>
              <a:rPr lang="en-GB" dirty="0"/>
              <a:t> die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mensen</a:t>
            </a:r>
            <a:r>
              <a:rPr lang="en-GB" dirty="0"/>
              <a:t> </a:t>
            </a:r>
            <a:r>
              <a:rPr lang="en-GB" dirty="0" err="1"/>
              <a:t>kunnen</a:t>
            </a:r>
            <a:r>
              <a:rPr lang="en-GB" dirty="0"/>
              <a:t> </a:t>
            </a:r>
            <a:r>
              <a:rPr lang="en-GB" dirty="0" err="1"/>
              <a:t>zien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gebruiken</a:t>
            </a:r>
            <a:r>
              <a:rPr lang="en-GB" dirty="0"/>
              <a:t>. Maar </a:t>
            </a:r>
            <a:r>
              <a:rPr lang="en-GB" dirty="0" err="1"/>
              <a:t>soms</a:t>
            </a:r>
            <a:r>
              <a:rPr lang="en-GB" dirty="0"/>
              <a:t> </a:t>
            </a:r>
            <a:r>
              <a:rPr lang="en-GB" dirty="0" err="1"/>
              <a:t>wil</a:t>
            </a:r>
            <a:r>
              <a:rPr lang="en-GB" dirty="0"/>
              <a:t> </a:t>
            </a:r>
            <a:r>
              <a:rPr lang="en-GB" dirty="0" err="1"/>
              <a:t>hij</a:t>
            </a:r>
            <a:r>
              <a:rPr lang="en-GB" dirty="0"/>
              <a:t> </a:t>
            </a:r>
            <a:r>
              <a:rPr lang="en-GB" dirty="0" err="1"/>
              <a:t>bepaalde</a:t>
            </a:r>
            <a:r>
              <a:rPr lang="en-GB" dirty="0"/>
              <a:t> </a:t>
            </a:r>
            <a:r>
              <a:rPr lang="en-GB" dirty="0" err="1"/>
              <a:t>dingen</a:t>
            </a:r>
            <a:r>
              <a:rPr lang="en-GB" dirty="0"/>
              <a:t> </a:t>
            </a:r>
            <a:r>
              <a:rPr lang="en-GB" dirty="0" err="1"/>
              <a:t>geheim</a:t>
            </a:r>
            <a:r>
              <a:rPr lang="en-GB" dirty="0"/>
              <a:t> </a:t>
            </a:r>
            <a:r>
              <a:rPr lang="en-GB" dirty="0" err="1"/>
              <a:t>houden</a:t>
            </a:r>
            <a:r>
              <a:rPr lang="en-GB" dirty="0"/>
              <a:t>, </a:t>
            </a:r>
            <a:r>
              <a:rPr lang="en-GB" dirty="0" err="1"/>
              <a:t>zoals</a:t>
            </a:r>
            <a:r>
              <a:rPr lang="en-GB" dirty="0"/>
              <a:t> </a:t>
            </a:r>
            <a:r>
              <a:rPr lang="en-GB" dirty="0" err="1"/>
              <a:t>zijn</a:t>
            </a:r>
            <a:r>
              <a:rPr lang="en-GB" dirty="0"/>
              <a:t> </a:t>
            </a:r>
            <a:r>
              <a:rPr lang="en-GB" dirty="0" err="1"/>
              <a:t>coole</a:t>
            </a:r>
            <a:r>
              <a:rPr lang="en-GB" dirty="0"/>
              <a:t> </a:t>
            </a:r>
            <a:r>
              <a:rPr lang="en-GB" dirty="0" err="1"/>
              <a:t>dansmoves</a:t>
            </a:r>
            <a:r>
              <a:rPr lang="en-GB" dirty="0"/>
              <a:t> of </a:t>
            </a:r>
            <a:r>
              <a:rPr lang="en-GB" dirty="0" err="1"/>
              <a:t>zijn</a:t>
            </a:r>
            <a:r>
              <a:rPr lang="en-GB" dirty="0"/>
              <a:t> </a:t>
            </a:r>
            <a:r>
              <a:rPr lang="en-GB" dirty="0" err="1"/>
              <a:t>favoriete</a:t>
            </a:r>
            <a:r>
              <a:rPr lang="en-GB" dirty="0"/>
              <a:t> </a:t>
            </a:r>
            <a:r>
              <a:rPr lang="en-GB" dirty="0" err="1"/>
              <a:t>recept</a:t>
            </a:r>
            <a:r>
              <a:rPr lang="en-GB" dirty="0"/>
              <a:t>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robotkoekjes</a:t>
            </a:r>
            <a:r>
              <a:rPr lang="en-GB" dirty="0"/>
              <a:t>. </a:t>
            </a:r>
            <a:r>
              <a:rPr lang="en-GB" dirty="0" err="1"/>
              <a:t>Dus</a:t>
            </a:r>
            <a:r>
              <a:rPr lang="en-GB" dirty="0"/>
              <a:t> </a:t>
            </a:r>
            <a:r>
              <a:rPr lang="en-GB" dirty="0" err="1"/>
              <a:t>stopt</a:t>
            </a:r>
            <a:r>
              <a:rPr lang="en-GB" dirty="0"/>
              <a:t> </a:t>
            </a:r>
            <a:r>
              <a:rPr lang="en-GB" dirty="0" err="1"/>
              <a:t>hij</a:t>
            </a:r>
            <a:r>
              <a:rPr lang="en-GB" dirty="0"/>
              <a:t> die </a:t>
            </a:r>
            <a:r>
              <a:rPr lang="en-GB" dirty="0" err="1"/>
              <a:t>geheime</a:t>
            </a:r>
            <a:r>
              <a:rPr lang="en-GB" dirty="0"/>
              <a:t> </a:t>
            </a:r>
            <a:r>
              <a:rPr lang="en-GB" dirty="0" err="1"/>
              <a:t>dingen</a:t>
            </a:r>
            <a:r>
              <a:rPr lang="en-GB" dirty="0"/>
              <a:t> in </a:t>
            </a:r>
            <a:r>
              <a:rPr lang="en-GB" dirty="0" err="1"/>
              <a:t>zijn</a:t>
            </a:r>
            <a:r>
              <a:rPr lang="en-GB" dirty="0"/>
              <a:t> </a:t>
            </a:r>
            <a:r>
              <a:rPr lang="en-GB" dirty="0" err="1"/>
              <a:t>schaduwkist</a:t>
            </a:r>
            <a:r>
              <a:rPr lang="en-GB" dirty="0"/>
              <a:t>, de Shadow DOM.</a:t>
            </a:r>
          </a:p>
          <a:p>
            <a:br>
              <a:rPr lang="en-GB" dirty="0"/>
            </a:b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mensen</a:t>
            </a:r>
            <a:r>
              <a:rPr lang="en-GB" dirty="0"/>
              <a:t> </a:t>
            </a:r>
            <a:r>
              <a:rPr lang="en-GB" dirty="0" err="1"/>
              <a:t>kunnen</a:t>
            </a:r>
            <a:r>
              <a:rPr lang="en-GB" dirty="0"/>
              <a:t> de </a:t>
            </a:r>
            <a:r>
              <a:rPr lang="en-GB" dirty="0" err="1"/>
              <a:t>buitenkant</a:t>
            </a:r>
            <a:r>
              <a:rPr lang="en-GB" dirty="0"/>
              <a:t> van Robo-Buddy </a:t>
            </a:r>
            <a:r>
              <a:rPr lang="en-GB" dirty="0" err="1"/>
              <a:t>zien</a:t>
            </a:r>
            <a:r>
              <a:rPr lang="en-GB" dirty="0"/>
              <a:t>, maar ze </a:t>
            </a:r>
            <a:r>
              <a:rPr lang="en-GB" dirty="0" err="1"/>
              <a:t>kunnen</a:t>
            </a:r>
            <a:r>
              <a:rPr lang="en-GB" dirty="0"/>
              <a:t> </a:t>
            </a:r>
            <a:r>
              <a:rPr lang="en-GB" dirty="0" err="1"/>
              <a:t>niet</a:t>
            </a:r>
            <a:r>
              <a:rPr lang="en-GB" dirty="0"/>
              <a:t> </a:t>
            </a:r>
            <a:r>
              <a:rPr lang="en-GB" dirty="0" err="1"/>
              <a:t>zomaar</a:t>
            </a:r>
            <a:r>
              <a:rPr lang="en-GB" dirty="0"/>
              <a:t> in </a:t>
            </a:r>
            <a:r>
              <a:rPr lang="en-GB" dirty="0" err="1"/>
              <a:t>zijn</a:t>
            </a:r>
            <a:r>
              <a:rPr lang="en-GB" dirty="0"/>
              <a:t> </a:t>
            </a:r>
            <a:r>
              <a:rPr lang="en-GB" dirty="0" err="1"/>
              <a:t>schaduwkist</a:t>
            </a:r>
            <a:r>
              <a:rPr lang="en-GB" dirty="0"/>
              <a:t> </a:t>
            </a:r>
            <a:r>
              <a:rPr lang="en-GB" dirty="0" err="1"/>
              <a:t>kijken</a:t>
            </a:r>
            <a:r>
              <a:rPr lang="en-GB" dirty="0"/>
              <a:t>. </a:t>
            </a:r>
            <a:r>
              <a:rPr lang="en-GB" dirty="0" err="1"/>
              <a:t>Alleen</a:t>
            </a:r>
            <a:r>
              <a:rPr lang="en-GB" dirty="0"/>
              <a:t> Robo-Buddy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erbij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de </a:t>
            </a:r>
            <a:r>
              <a:rPr lang="en-GB" dirty="0" err="1"/>
              <a:t>geheime</a:t>
            </a:r>
            <a:r>
              <a:rPr lang="en-GB" dirty="0"/>
              <a:t> </a:t>
            </a:r>
            <a:r>
              <a:rPr lang="en-GB" dirty="0" err="1"/>
              <a:t>dingen</a:t>
            </a:r>
            <a:r>
              <a:rPr lang="en-GB" dirty="0"/>
              <a:t> </a:t>
            </a:r>
            <a:r>
              <a:rPr lang="en-GB" dirty="0" err="1"/>
              <a:t>eruit</a:t>
            </a:r>
            <a:r>
              <a:rPr lang="en-GB" dirty="0"/>
              <a:t> </a:t>
            </a:r>
            <a:r>
              <a:rPr lang="en-GB" dirty="0" err="1"/>
              <a:t>halen</a:t>
            </a:r>
            <a:r>
              <a:rPr lang="en-GB" dirty="0"/>
              <a:t> </a:t>
            </a:r>
            <a:r>
              <a:rPr lang="en-GB" dirty="0" err="1"/>
              <a:t>wanneer</a:t>
            </a:r>
            <a:r>
              <a:rPr lang="en-GB" dirty="0"/>
              <a:t> </a:t>
            </a:r>
            <a:r>
              <a:rPr lang="en-GB" dirty="0" err="1"/>
              <a:t>hij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</a:t>
            </a:r>
            <a:r>
              <a:rPr lang="en-GB" dirty="0" err="1"/>
              <a:t>wil</a:t>
            </a:r>
            <a:r>
              <a:rPr lang="en-GB" dirty="0"/>
              <a:t>. </a:t>
            </a:r>
            <a:r>
              <a:rPr lang="en-GB" dirty="0" err="1"/>
              <a:t>Dit</a:t>
            </a:r>
            <a:r>
              <a:rPr lang="en-GB" dirty="0"/>
              <a:t> </a:t>
            </a:r>
            <a:r>
              <a:rPr lang="en-GB" dirty="0" err="1"/>
              <a:t>helpt</a:t>
            </a:r>
            <a:r>
              <a:rPr lang="en-GB" dirty="0"/>
              <a:t> hem om </a:t>
            </a:r>
            <a:r>
              <a:rPr lang="en-GB" dirty="0" err="1"/>
              <a:t>dingen</a:t>
            </a:r>
            <a:r>
              <a:rPr lang="en-GB" dirty="0"/>
              <a:t> </a:t>
            </a:r>
            <a:r>
              <a:rPr lang="en-GB" dirty="0" err="1"/>
              <a:t>netjes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georganiseerd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houden</a:t>
            </a:r>
            <a:r>
              <a:rPr lang="en-GB" dirty="0"/>
              <a:t>.</a:t>
            </a:r>
          </a:p>
          <a:p>
            <a:br>
              <a:rPr lang="en-GB" dirty="0"/>
            </a:br>
            <a:r>
              <a:rPr lang="en-GB" dirty="0" err="1"/>
              <a:t>Dus</a:t>
            </a:r>
            <a:r>
              <a:rPr lang="en-GB" dirty="0"/>
              <a:t>, Shadow DOM in </a:t>
            </a:r>
            <a:r>
              <a:rPr lang="en-GB" dirty="0" err="1"/>
              <a:t>programmeren</a:t>
            </a:r>
            <a:r>
              <a:rPr lang="en-GB" dirty="0"/>
              <a:t> is </a:t>
            </a:r>
            <a:r>
              <a:rPr lang="en-GB" dirty="0" err="1"/>
              <a:t>als</a:t>
            </a:r>
            <a:r>
              <a:rPr lang="en-GB" dirty="0"/>
              <a:t> de </a:t>
            </a:r>
            <a:r>
              <a:rPr lang="en-GB" dirty="0" err="1"/>
              <a:t>geheime</a:t>
            </a:r>
            <a:r>
              <a:rPr lang="en-GB" dirty="0"/>
              <a:t> </a:t>
            </a:r>
            <a:r>
              <a:rPr lang="en-GB" dirty="0" err="1"/>
              <a:t>schatkist</a:t>
            </a:r>
            <a:r>
              <a:rPr lang="en-GB" dirty="0"/>
              <a:t> van Robo-Buddy </a:t>
            </a:r>
            <a:r>
              <a:rPr lang="en-GB" dirty="0" err="1"/>
              <a:t>waarin</a:t>
            </a:r>
            <a:r>
              <a:rPr lang="en-GB" dirty="0"/>
              <a:t> </a:t>
            </a:r>
            <a:r>
              <a:rPr lang="en-GB" dirty="0" err="1"/>
              <a:t>hij</a:t>
            </a:r>
            <a:r>
              <a:rPr lang="en-GB" dirty="0"/>
              <a:t> </a:t>
            </a:r>
            <a:r>
              <a:rPr lang="en-GB" dirty="0" err="1"/>
              <a:t>zijn</a:t>
            </a:r>
            <a:r>
              <a:rPr lang="en-GB" dirty="0"/>
              <a:t> </a:t>
            </a:r>
            <a:r>
              <a:rPr lang="en-GB" dirty="0" err="1"/>
              <a:t>privé-informatie</a:t>
            </a:r>
            <a:r>
              <a:rPr lang="en-GB" dirty="0"/>
              <a:t> </a:t>
            </a:r>
            <a:r>
              <a:rPr lang="en-GB" dirty="0" err="1"/>
              <a:t>verstopt</a:t>
            </a:r>
            <a:r>
              <a:rPr lang="en-GB" dirty="0"/>
              <a:t>, </a:t>
            </a:r>
            <a:r>
              <a:rPr lang="en-GB" dirty="0" err="1"/>
              <a:t>zodat</a:t>
            </a:r>
            <a:r>
              <a:rPr lang="en-GB" dirty="0"/>
              <a:t>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mensen</a:t>
            </a:r>
            <a:r>
              <a:rPr lang="en-GB" dirty="0"/>
              <a:t> er </a:t>
            </a:r>
            <a:r>
              <a:rPr lang="en-GB" dirty="0" err="1"/>
              <a:t>niet</a:t>
            </a:r>
            <a:r>
              <a:rPr lang="en-GB" dirty="0"/>
              <a:t> </a:t>
            </a:r>
            <a:r>
              <a:rPr lang="en-GB" dirty="0" err="1"/>
              <a:t>zomaar</a:t>
            </a:r>
            <a:r>
              <a:rPr lang="en-GB" dirty="0"/>
              <a:t> </a:t>
            </a:r>
            <a:r>
              <a:rPr lang="en-GB" dirty="0" err="1"/>
              <a:t>bij</a:t>
            </a:r>
            <a:r>
              <a:rPr lang="en-GB" dirty="0"/>
              <a:t> </a:t>
            </a:r>
            <a:r>
              <a:rPr lang="en-GB" dirty="0" err="1"/>
              <a:t>kunnen</a:t>
            </a:r>
            <a:r>
              <a:rPr lang="en-GB" dirty="0"/>
              <a:t>. Het </a:t>
            </a:r>
            <a:r>
              <a:rPr lang="en-GB" dirty="0" err="1"/>
              <a:t>helpt</a:t>
            </a:r>
            <a:r>
              <a:rPr lang="en-GB" dirty="0"/>
              <a:t> om </a:t>
            </a:r>
            <a:r>
              <a:rPr lang="en-GB" dirty="0" err="1"/>
              <a:t>dingen</a:t>
            </a:r>
            <a:r>
              <a:rPr lang="en-GB" dirty="0"/>
              <a:t> </a:t>
            </a:r>
            <a:r>
              <a:rPr lang="en-GB" dirty="0" err="1"/>
              <a:t>geordend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houden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geheimen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bewaren</a:t>
            </a:r>
            <a:r>
              <a:rPr lang="en-GB" dirty="0"/>
              <a:t>!”</a:t>
            </a:r>
          </a:p>
          <a:p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AE3720-6F1C-E03B-53BB-22C197FE2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798" y="5421086"/>
            <a:ext cx="1439202" cy="143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274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F8518-BB60-7394-4299-DA6367719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Templating - Angular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FC2014-609C-B388-3B44-3034D1C9E438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HTML, but…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…Parsed by Angular to process fields, props, for-loops etc…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Parsed HTML is what is rendered</a:t>
            </a:r>
          </a:p>
        </p:txBody>
      </p:sp>
    </p:spTree>
    <p:extLst>
      <p:ext uri="{BB962C8B-B14F-4D97-AF65-F5344CB8AC3E}">
        <p14:creationId xmlns:p14="http://schemas.microsoft.com/office/powerpoint/2010/main" val="2745923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AE753DF-8A1F-22F6-0F68-D44B572BA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456" y="379639"/>
            <a:ext cx="6555088" cy="609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59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1D292-039E-C933-2D5E-D7A30CB45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Pieter-Jan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AD1F870-F512-E2AE-214E-074F78B902F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4449" r="444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154658-3BDE-001A-80B3-CD9CF56F413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953232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299C4-9077-580C-6DB0-BEA1DB20D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Templating - AxxesJS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BBB1E-3711-935C-DE0E-D79E63F8B5FF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~ The Angular 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Template string inside of component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Component has own node Element (as seen in Exercise 1). This could be considered the shadow DOM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Put processed template in node Element html</a:t>
            </a:r>
          </a:p>
        </p:txBody>
      </p:sp>
    </p:spTree>
    <p:extLst>
      <p:ext uri="{BB962C8B-B14F-4D97-AF65-F5344CB8AC3E}">
        <p14:creationId xmlns:p14="http://schemas.microsoft.com/office/powerpoint/2010/main" val="74009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BC1EE-3A2E-0311-7058-50A62A6C6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Templating - 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D45081-FFFF-23BE-37BF-03E933FFE956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Exercise 2: Render html template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Exercise 3: Render a component variable in the template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Exercise 4: Render for loop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Exercise 5: Render if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Exercise 6: Render child component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Extra’s: props, click events, …</a:t>
            </a:r>
          </a:p>
        </p:txBody>
      </p:sp>
    </p:spTree>
    <p:extLst>
      <p:ext uri="{BB962C8B-B14F-4D97-AF65-F5344CB8AC3E}">
        <p14:creationId xmlns:p14="http://schemas.microsoft.com/office/powerpoint/2010/main" val="588383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43C20-F638-3947-8989-E6557C197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Lifecycle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410FE-C2D3-3F26-AA19-B8D2F4DE77A1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≠ phases of a component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Milestones reached by the component in its existence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BE" dirty="0">
                <a:solidFill>
                  <a:schemeClr val="bg1"/>
                </a:solidFill>
              </a:rPr>
              <a:t>Initialization of a component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BE" dirty="0">
                <a:solidFill>
                  <a:schemeClr val="bg1"/>
                </a:solidFill>
              </a:rPr>
              <a:t>Component is added to the DOM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BE" dirty="0">
                <a:solidFill>
                  <a:schemeClr val="bg1"/>
                </a:solidFill>
              </a:rPr>
              <a:t>Component is updated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BE" dirty="0">
                <a:solidFill>
                  <a:schemeClr val="bg1"/>
                </a:solidFill>
              </a:rPr>
              <a:t>Component will be removed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BE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79408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1E7C7-9518-3BDC-1BAD-D66C06054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Lifecycle methods - React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842F5-8029-B6C4-2501-82AFF0A766A2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3 major phases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BE" dirty="0">
                <a:solidFill>
                  <a:schemeClr val="bg1"/>
                </a:solidFill>
              </a:rPr>
              <a:t>Mount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BE" dirty="0">
                <a:solidFill>
                  <a:schemeClr val="bg1"/>
                </a:solidFill>
              </a:rPr>
              <a:t>Update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BE" dirty="0">
                <a:solidFill>
                  <a:schemeClr val="bg1"/>
                </a:solidFill>
              </a:rPr>
              <a:t>Unmount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endParaRPr lang="en-B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Interaction between</a:t>
            </a:r>
            <a:br>
              <a:rPr lang="en-BE" dirty="0"/>
            </a:br>
            <a:r>
              <a:rPr lang="en-BE" dirty="0"/>
              <a:t>UI and code</a:t>
            </a:r>
            <a:endParaRPr lang="en-BE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0D2313-389C-175F-A636-4E2CD2320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41455"/>
            <a:ext cx="7772400" cy="466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47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D303C-13BD-7C74-0B22-D3F01206F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Lifecycle methods - React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F9A64-5FF8-6108-ADFE-50F5011FA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355" y="1325906"/>
            <a:ext cx="9432210" cy="515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23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EEEE3-44D4-CDB4-0650-48B802388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4465242" cy="438665"/>
          </a:xfrm>
        </p:spPr>
        <p:txBody>
          <a:bodyPr/>
          <a:lstStyle/>
          <a:p>
            <a:r>
              <a:rPr lang="en-BE" dirty="0"/>
              <a:t>Lifecycle methods - Angular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F35C05-EC54-AB50-6717-3B24BB927B51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 b="1" dirty="0" err="1">
                <a:solidFill>
                  <a:srgbClr val="E9531D"/>
                </a:solidFill>
              </a:rPr>
              <a:t>ngOnChanges</a:t>
            </a:r>
            <a:r>
              <a:rPr lang="en-GB" dirty="0"/>
              <a:t>: Called before </a:t>
            </a:r>
            <a:r>
              <a:rPr lang="en-GB" dirty="0" err="1"/>
              <a:t>ngOnInit</a:t>
            </a:r>
            <a:r>
              <a:rPr lang="en-GB" dirty="0"/>
              <a:t>() and whenever one or more input properties of the component change. It receives a </a:t>
            </a:r>
            <a:r>
              <a:rPr lang="en-GB" dirty="0" err="1"/>
              <a:t>SimpleChanges</a:t>
            </a:r>
            <a:r>
              <a:rPr lang="en-GB" dirty="0"/>
              <a:t> object that contains the previous and current values of the input properties.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 err="1">
                <a:solidFill>
                  <a:srgbClr val="E9531D"/>
                </a:solidFill>
              </a:rPr>
              <a:t>ngOnInit</a:t>
            </a:r>
            <a:r>
              <a:rPr lang="en-GB" dirty="0"/>
              <a:t>: Called once, after the first </a:t>
            </a:r>
            <a:r>
              <a:rPr lang="en-GB" dirty="0" err="1"/>
              <a:t>ngOnChanges</a:t>
            </a:r>
            <a:r>
              <a:rPr lang="en-GB" dirty="0"/>
              <a:t>(). It's primarily used to initialize the component and set up component-level properties. In many cases, it's where developers place logic to retrieve data for the component.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 err="1">
                <a:solidFill>
                  <a:srgbClr val="E9531D"/>
                </a:solidFill>
              </a:rPr>
              <a:t>ngDoCheck</a:t>
            </a:r>
            <a:r>
              <a:rPr lang="en-GB" dirty="0"/>
              <a:t>: Called during every change detection run, after </a:t>
            </a:r>
            <a:r>
              <a:rPr lang="en-GB" dirty="0" err="1"/>
              <a:t>ngOnChanges</a:t>
            </a:r>
            <a:r>
              <a:rPr lang="en-GB" dirty="0"/>
              <a:t>() and </a:t>
            </a:r>
            <a:r>
              <a:rPr lang="en-GB" dirty="0" err="1"/>
              <a:t>ngOnInit</a:t>
            </a:r>
            <a:r>
              <a:rPr lang="en-GB" dirty="0"/>
              <a:t>(). If you need to implement custom change detection, this is a good place to do it.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 err="1">
                <a:solidFill>
                  <a:srgbClr val="E9531D"/>
                </a:solidFill>
              </a:rPr>
              <a:t>ngAfterContentInit</a:t>
            </a:r>
            <a:r>
              <a:rPr lang="en-GB" dirty="0"/>
              <a:t>: Called once after the first </a:t>
            </a:r>
            <a:r>
              <a:rPr lang="en-GB" dirty="0" err="1"/>
              <a:t>ngDoCheck</a:t>
            </a:r>
            <a:r>
              <a:rPr lang="en-GB" dirty="0"/>
              <a:t>(). It's invoked after Angular projects external content into the component's view (using &lt;ng-content&gt;).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4417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EEEE3-44D4-CDB4-0650-48B802388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4465242" cy="438665"/>
          </a:xfrm>
        </p:spPr>
        <p:txBody>
          <a:bodyPr/>
          <a:lstStyle/>
          <a:p>
            <a:r>
              <a:rPr lang="en-BE" dirty="0"/>
              <a:t>Lifecycle methods - Angular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F35C05-EC54-AB50-6717-3B24BB927B51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 b="1" dirty="0" err="1">
                <a:solidFill>
                  <a:srgbClr val="E9531D"/>
                </a:solidFill>
              </a:rPr>
              <a:t>ngAfterContentChecked</a:t>
            </a:r>
            <a:r>
              <a:rPr lang="en-GB" dirty="0"/>
              <a:t>: Called after </a:t>
            </a:r>
            <a:r>
              <a:rPr lang="en-GB" dirty="0" err="1"/>
              <a:t>ngAfterContentInit</a:t>
            </a:r>
            <a:r>
              <a:rPr lang="en-GB" dirty="0"/>
              <a:t>() and every subsequent </a:t>
            </a:r>
            <a:r>
              <a:rPr lang="en-GB" dirty="0" err="1"/>
              <a:t>ngDoCheck</a:t>
            </a:r>
            <a:r>
              <a:rPr lang="en-GB" dirty="0"/>
              <a:t>(). It's invoked after Angular checks the content projected into the component.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 err="1">
                <a:solidFill>
                  <a:srgbClr val="E9531D"/>
                </a:solidFill>
              </a:rPr>
              <a:t>ngAfterViewInit</a:t>
            </a:r>
            <a:r>
              <a:rPr lang="en-GB" dirty="0"/>
              <a:t>: Called once after the first </a:t>
            </a:r>
            <a:r>
              <a:rPr lang="en-GB" dirty="0" err="1"/>
              <a:t>ngAfterContentChecked</a:t>
            </a:r>
            <a:r>
              <a:rPr lang="en-GB" dirty="0"/>
              <a:t>(). It's invoked after Angular initializes the component's views and child views.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 err="1">
                <a:solidFill>
                  <a:srgbClr val="E9531D"/>
                </a:solidFill>
              </a:rPr>
              <a:t>ngAfterViewChecked</a:t>
            </a:r>
            <a:r>
              <a:rPr lang="en-GB" dirty="0"/>
              <a:t>: Called after </a:t>
            </a:r>
            <a:r>
              <a:rPr lang="en-GB" dirty="0" err="1"/>
              <a:t>ngAfterViewInit</a:t>
            </a:r>
            <a:r>
              <a:rPr lang="en-GB" dirty="0"/>
              <a:t>() and every subsequent </a:t>
            </a:r>
            <a:r>
              <a:rPr lang="en-GB" dirty="0" err="1"/>
              <a:t>ngAfterContentChecked</a:t>
            </a:r>
            <a:r>
              <a:rPr lang="en-GB" dirty="0"/>
              <a:t>(). It's invoked after Angular checks the component's views and child views.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 err="1">
                <a:solidFill>
                  <a:srgbClr val="E9531D"/>
                </a:solidFill>
              </a:rPr>
              <a:t>ngOnDestroy</a:t>
            </a:r>
            <a:r>
              <a:rPr lang="en-GB" dirty="0"/>
              <a:t>: Called just before Angular destroys the directive or component. It's the place to perform any needed </a:t>
            </a:r>
            <a:r>
              <a:rPr lang="en-GB" dirty="0" err="1"/>
              <a:t>cleanup</a:t>
            </a:r>
            <a:r>
              <a:rPr lang="en-GB" dirty="0"/>
              <a:t>, such as unsubscribing from observables or detaching event handlers.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55568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4423F-3E4C-D1CE-CC36-96787431A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4752625" cy="438665"/>
          </a:xfrm>
        </p:spPr>
        <p:txBody>
          <a:bodyPr/>
          <a:lstStyle/>
          <a:p>
            <a:r>
              <a:rPr lang="en-BE" dirty="0"/>
              <a:t>Lifecycle methods - AxxesJS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0FAF2B-15DD-A2E2-C476-4FF0A7E2BC3C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beforeRender: when component is initialized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afterRender: when component is added to DOM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onUpdate: when change detection happens. (We will get this one for free in the next chapter)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onDestroy: when component will be unmounted. We will not do this one because a component can be unmounted in many different ways and places, which we don’t have yet</a:t>
            </a:r>
          </a:p>
        </p:txBody>
      </p:sp>
    </p:spTree>
    <p:extLst>
      <p:ext uri="{BB962C8B-B14F-4D97-AF65-F5344CB8AC3E}">
        <p14:creationId xmlns:p14="http://schemas.microsoft.com/office/powerpoint/2010/main" val="38423731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4423F-3E4C-D1CE-CC36-96787431A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4752625" cy="438665"/>
          </a:xfrm>
        </p:spPr>
        <p:txBody>
          <a:bodyPr/>
          <a:lstStyle/>
          <a:p>
            <a:r>
              <a:rPr lang="en-BE" dirty="0"/>
              <a:t>Lifecycle methods – Exercise 7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0FAF2B-15DD-A2E2-C476-4FF0A7E2BC3C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Add the beforeRender and afterRender functions in the correct 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Don’t forget to take care of your child components</a:t>
            </a:r>
          </a:p>
        </p:txBody>
      </p:sp>
    </p:spTree>
    <p:extLst>
      <p:ext uri="{BB962C8B-B14F-4D97-AF65-F5344CB8AC3E}">
        <p14:creationId xmlns:p14="http://schemas.microsoft.com/office/powerpoint/2010/main" val="33141320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4A5BC-0C0E-7E4A-2FD9-D021FEE1D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Change 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76A12-E890-852D-CDCE-FB384A792AA7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BE" dirty="0"/>
              <a:t>The process to check if there are any changes in the state and to check if the DOM needs to be updated</a:t>
            </a:r>
          </a:p>
        </p:txBody>
      </p:sp>
    </p:spTree>
    <p:extLst>
      <p:ext uri="{BB962C8B-B14F-4D97-AF65-F5344CB8AC3E}">
        <p14:creationId xmlns:p14="http://schemas.microsoft.com/office/powerpoint/2010/main" val="1969691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5F8CE-8E5D-A586-CB9C-691262A59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Rutger</a:t>
            </a:r>
          </a:p>
        </p:txBody>
      </p:sp>
      <p:pic>
        <p:nvPicPr>
          <p:cNvPr id="6" name="Picture Placeholder 5" descr="A person wearing glasses and a grey shirt&#10;&#10;Description automatically generated">
            <a:extLst>
              <a:ext uri="{FF2B5EF4-FFF2-40B4-BE49-F238E27FC236}">
                <a16:creationId xmlns:a16="http://schemas.microsoft.com/office/drawing/2014/main" id="{4DB56709-2768-EE97-39F1-DB6C35A5DC7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5556" r="5556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29C508-1170-744A-0529-9A2D92639BD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749943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EC960-7D9D-A0E8-1017-E21B425B3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Change Detection - React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EB1FD9-A0F7-846F-AA94-C03F0902244C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Virtual DOM to real DOM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717E1A-4FF3-C268-10F2-50BF235A6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8" y="2030881"/>
            <a:ext cx="7221582" cy="39368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3CF3E4-9C42-079F-B247-955468E75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0798" y="2704011"/>
            <a:ext cx="4821201" cy="325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2422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A8B58-73F5-0D44-F8CF-8BBF8B616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4739562" cy="438665"/>
          </a:xfrm>
        </p:spPr>
        <p:txBody>
          <a:bodyPr/>
          <a:lstStyle/>
          <a:p>
            <a:r>
              <a:rPr lang="en-BE" dirty="0"/>
              <a:t>Change Detection - Angular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DD03FE-5676-C944-5394-FC8F6486AF99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25214" y="1590711"/>
            <a:ext cx="10722352" cy="392583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Zone.js: Library to monkey-patch asynchronous events in the browser (DOM events, HTTP requests, timers, …)</a:t>
            </a:r>
            <a:br>
              <a:rPr lang="en-BE" dirty="0"/>
            </a:br>
            <a:r>
              <a:rPr lang="en-BE" dirty="0"/>
              <a:t>After every async operation =&gt; Change Detection Cycle is run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Change Detection Cycle: Top-To-Bottom check if any properties have changed, if so, update the DOM accordingly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Check also happens with a timer</a:t>
            </a:r>
          </a:p>
        </p:txBody>
      </p:sp>
    </p:spTree>
    <p:extLst>
      <p:ext uri="{BB962C8B-B14F-4D97-AF65-F5344CB8AC3E}">
        <p14:creationId xmlns:p14="http://schemas.microsoft.com/office/powerpoint/2010/main" val="24975985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98468-ED47-F51C-C53C-1D473D2EE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270785" cy="438665"/>
          </a:xfrm>
        </p:spPr>
        <p:txBody>
          <a:bodyPr/>
          <a:lstStyle/>
          <a:p>
            <a:r>
              <a:rPr lang="en-BE" dirty="0"/>
              <a:t>Change Detection - AxxesJS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C5DED-C2C8-B5CD-B798-BADA8BE59EAE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A little bit different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For each component: if a change happens on a property, update the DOM for component and child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Update complete node of component, not only changes (time constrains)</a:t>
            </a:r>
          </a:p>
        </p:txBody>
      </p:sp>
    </p:spTree>
    <p:extLst>
      <p:ext uri="{BB962C8B-B14F-4D97-AF65-F5344CB8AC3E}">
        <p14:creationId xmlns:p14="http://schemas.microsoft.com/office/powerpoint/2010/main" val="17263826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98468-ED47-F51C-C53C-1D473D2EE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270785" cy="438665"/>
          </a:xfrm>
        </p:spPr>
        <p:txBody>
          <a:bodyPr/>
          <a:lstStyle/>
          <a:p>
            <a:r>
              <a:rPr lang="en-BE" dirty="0"/>
              <a:t>Change Detection - AxxesJS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C5DED-C2C8-B5CD-B798-BADA8BE59EAE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BE" dirty="0"/>
              <a:t>But how? With the help of some pattern friends: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Decorator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Proxy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Reflection</a:t>
            </a:r>
          </a:p>
        </p:txBody>
      </p:sp>
    </p:spTree>
    <p:extLst>
      <p:ext uri="{BB962C8B-B14F-4D97-AF65-F5344CB8AC3E}">
        <p14:creationId xmlns:p14="http://schemas.microsoft.com/office/powerpoint/2010/main" val="6100129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98468-ED47-F51C-C53C-1D473D2EE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270785" cy="438665"/>
          </a:xfrm>
        </p:spPr>
        <p:txBody>
          <a:bodyPr/>
          <a:lstStyle/>
          <a:p>
            <a:r>
              <a:rPr lang="en-BE" dirty="0"/>
              <a:t>Change Detection - AxxesJS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C5DED-C2C8-B5CD-B798-BADA8BE59EAE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BE" dirty="0"/>
              <a:t>But how? With the help of some pattern friends: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Decorator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Proxy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Reflection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B8E43B-4897-4F21-90D1-85713E502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496" y="1170918"/>
            <a:ext cx="4773008" cy="476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710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5EA8F-A66E-406A-9979-D669C43E2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4674248" cy="438665"/>
          </a:xfrm>
        </p:spPr>
        <p:txBody>
          <a:bodyPr/>
          <a:lstStyle/>
          <a:p>
            <a:r>
              <a:rPr lang="en-BE" dirty="0"/>
              <a:t>Decorator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2C77F2-8558-30BC-76F5-E54EB26E2B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25214" y="1590711"/>
            <a:ext cx="10499278" cy="4483518"/>
          </a:xfrm>
          <a:ln>
            <a:solidFill>
              <a:srgbClr val="E9531D"/>
            </a:solidFill>
          </a:ln>
        </p:spPr>
        <p:txBody>
          <a:bodyPr/>
          <a:lstStyle/>
          <a:p>
            <a:endParaRPr lang="en-GB" dirty="0">
              <a:effectLst/>
              <a:latin typeface="Helvetica Neue" panose="02000503000000020004" pitchFamily="2" charset="0"/>
            </a:endParaRPr>
          </a:p>
          <a:p>
            <a:r>
              <a:rPr lang="en-GB" dirty="0">
                <a:effectLst/>
                <a:latin typeface="Helvetica Neue" panose="02000503000000020004" pitchFamily="2" charset="0"/>
              </a:rPr>
              <a:t>“Stel je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voor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dat</a:t>
            </a:r>
            <a:r>
              <a:rPr lang="en-GB" dirty="0">
                <a:effectLst/>
                <a:latin typeface="Helvetica Neue" panose="02000503000000020004" pitchFamily="2" charset="0"/>
              </a:rPr>
              <a:t> Robo-Buddy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een</a:t>
            </a:r>
            <a:r>
              <a:rPr lang="en-GB" dirty="0">
                <a:effectLst/>
                <a:latin typeface="Helvetica Neue" panose="02000503000000020004" pitchFamily="2" charset="0"/>
              </a:rPr>
              <a:t> robot is die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zichzelf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kan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versieren</a:t>
            </a:r>
            <a:r>
              <a:rPr lang="en-GB" dirty="0">
                <a:effectLst/>
                <a:latin typeface="Helvetica Neue" panose="02000503000000020004" pitchFamily="2" charset="0"/>
              </a:rPr>
              <a:t> met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allerlei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coole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accessoires</a:t>
            </a:r>
            <a:r>
              <a:rPr lang="en-GB" dirty="0">
                <a:effectLst/>
                <a:latin typeface="Helvetica Neue" panose="02000503000000020004" pitchFamily="2" charset="0"/>
              </a:rPr>
              <a:t>.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Hij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kan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bijvoorbeeld</a:t>
            </a:r>
            <a:r>
              <a:rPr lang="en-GB" dirty="0">
                <a:effectLst/>
                <a:latin typeface="Helvetica Neue" panose="02000503000000020004" pitchFamily="2" charset="0"/>
              </a:rPr>
              <a:t> stickers op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zichzelf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plakken</a:t>
            </a:r>
            <a:r>
              <a:rPr lang="en-GB" dirty="0">
                <a:effectLst/>
                <a:latin typeface="Helvetica Neue" panose="02000503000000020004" pitchFamily="2" charset="0"/>
              </a:rPr>
              <a:t>, slingers om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zijn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armen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hangen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zelfs</a:t>
            </a:r>
            <a:r>
              <a:rPr lang="en-GB" dirty="0">
                <a:effectLst/>
                <a:latin typeface="Helvetica Neue" panose="02000503000000020004" pitchFamily="2" charset="0"/>
              </a:rPr>
              <a:t> glitter op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zijn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lichaam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strooien</a:t>
            </a:r>
            <a:r>
              <a:rPr lang="en-GB" dirty="0">
                <a:effectLst/>
                <a:latin typeface="Helvetica Neue" panose="02000503000000020004" pitchFamily="2" charset="0"/>
              </a:rPr>
              <a:t> om er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feestelijker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uit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zien</a:t>
            </a:r>
            <a:r>
              <a:rPr lang="en-GB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en-GB" dirty="0">
                <a:effectLst/>
                <a:latin typeface="Helvetica Neue" panose="02000503000000020004" pitchFamily="2" charset="0"/>
              </a:rPr>
              <a:t>In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programmeren</a:t>
            </a:r>
            <a:r>
              <a:rPr lang="en-GB" dirty="0">
                <a:effectLst/>
                <a:latin typeface="Helvetica Neue" panose="02000503000000020004" pitchFamily="2" charset="0"/>
              </a:rPr>
              <a:t> is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een</a:t>
            </a:r>
            <a:r>
              <a:rPr lang="en-GB" dirty="0">
                <a:effectLst/>
                <a:latin typeface="Helvetica Neue" panose="02000503000000020004" pitchFamily="2" charset="0"/>
              </a:rPr>
              <a:t> "Decorator"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beetje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zoals</a:t>
            </a:r>
            <a:r>
              <a:rPr lang="en-GB" dirty="0">
                <a:effectLst/>
                <a:latin typeface="Helvetica Neue" panose="02000503000000020004" pitchFamily="2" charset="0"/>
              </a:rPr>
              <a:t> die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versieringen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voor</a:t>
            </a:r>
            <a:r>
              <a:rPr lang="en-GB" dirty="0">
                <a:effectLst/>
                <a:latin typeface="Helvetica Neue" panose="02000503000000020004" pitchFamily="2" charset="0"/>
              </a:rPr>
              <a:t> Robo-Buddy. Het is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speciaal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stukje</a:t>
            </a:r>
            <a:r>
              <a:rPr lang="en-GB" dirty="0">
                <a:effectLst/>
                <a:latin typeface="Helvetica Neue" panose="02000503000000020004" pitchFamily="2" charset="0"/>
              </a:rPr>
              <a:t> code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dat</a:t>
            </a:r>
            <a:r>
              <a:rPr lang="en-GB" dirty="0">
                <a:effectLst/>
                <a:latin typeface="Helvetica Neue" panose="02000503000000020004" pitchFamily="2" charset="0"/>
              </a:rPr>
              <a:t> we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aan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ander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stukje</a:t>
            </a:r>
            <a:r>
              <a:rPr lang="en-GB" dirty="0">
                <a:effectLst/>
                <a:latin typeface="Helvetica Neue" panose="02000503000000020004" pitchFamily="2" charset="0"/>
              </a:rPr>
              <a:t> code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kunnen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toevoegen</a:t>
            </a:r>
            <a:r>
              <a:rPr lang="en-GB" dirty="0">
                <a:effectLst/>
                <a:latin typeface="Helvetica Neue" panose="02000503000000020004" pitchFamily="2" charset="0"/>
              </a:rPr>
              <a:t> om het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mooier</a:t>
            </a:r>
            <a:r>
              <a:rPr lang="en-GB" dirty="0">
                <a:effectLst/>
                <a:latin typeface="Helvetica Neue" panose="02000503000000020004" pitchFamily="2" charset="0"/>
              </a:rPr>
              <a:t> of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handiger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maken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zonder</a:t>
            </a:r>
            <a:r>
              <a:rPr lang="en-GB" dirty="0">
                <a:effectLst/>
                <a:latin typeface="Helvetica Neue" panose="02000503000000020004" pitchFamily="2" charset="0"/>
              </a:rPr>
              <a:t> het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helemaal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veranderen</a:t>
            </a:r>
            <a:r>
              <a:rPr lang="en-GB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en-GB" dirty="0" err="1">
                <a:effectLst/>
                <a:latin typeface="Helvetica Neue" panose="02000503000000020004" pitchFamily="2" charset="0"/>
              </a:rPr>
              <a:t>Dus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stel</a:t>
            </a:r>
            <a:r>
              <a:rPr lang="en-GB" dirty="0">
                <a:effectLst/>
                <a:latin typeface="Helvetica Neue" panose="02000503000000020004" pitchFamily="2" charset="0"/>
              </a:rPr>
              <a:t> je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voor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dat</a:t>
            </a:r>
            <a:r>
              <a:rPr lang="en-GB" dirty="0">
                <a:effectLst/>
                <a:latin typeface="Helvetica Neue" panose="02000503000000020004" pitchFamily="2" charset="0"/>
              </a:rPr>
              <a:t> we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stukje</a:t>
            </a:r>
            <a:r>
              <a:rPr lang="en-GB" dirty="0">
                <a:effectLst/>
                <a:latin typeface="Helvetica Neue" panose="02000503000000020004" pitchFamily="2" charset="0"/>
              </a:rPr>
              <a:t> code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hebben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dat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taart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bakt</a:t>
            </a:r>
            <a:r>
              <a:rPr lang="en-GB" dirty="0">
                <a:effectLst/>
                <a:latin typeface="Helvetica Neue" panose="02000503000000020004" pitchFamily="2" charset="0"/>
              </a:rPr>
              <a:t>. Met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een</a:t>
            </a:r>
            <a:r>
              <a:rPr lang="en-GB" dirty="0">
                <a:effectLst/>
                <a:latin typeface="Helvetica Neue" panose="02000503000000020004" pitchFamily="2" charset="0"/>
              </a:rPr>
              <a:t> Decorator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kunnen</a:t>
            </a:r>
            <a:r>
              <a:rPr lang="en-GB" dirty="0">
                <a:effectLst/>
                <a:latin typeface="Helvetica Neue" panose="02000503000000020004" pitchFamily="2" charset="0"/>
              </a:rPr>
              <a:t> we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dat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stukje</a:t>
            </a:r>
            <a:r>
              <a:rPr lang="en-GB" dirty="0">
                <a:effectLst/>
                <a:latin typeface="Helvetica Neue" panose="02000503000000020004" pitchFamily="2" charset="0"/>
              </a:rPr>
              <a:t> code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versieren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bijvoorbeeld</a:t>
            </a:r>
            <a:r>
              <a:rPr lang="en-GB" dirty="0">
                <a:effectLst/>
                <a:latin typeface="Helvetica Neue" panose="02000503000000020004" pitchFamily="2" charset="0"/>
              </a:rPr>
              <a:t> door er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glazuur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aan</a:t>
            </a:r>
            <a:r>
              <a:rPr lang="en-GB" dirty="0">
                <a:effectLst/>
                <a:latin typeface="Helvetica Neue" panose="02000503000000020004" pitchFamily="2" charset="0"/>
              </a:rPr>
              <a:t> toe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voegen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zodat</a:t>
            </a:r>
            <a:r>
              <a:rPr lang="en-GB" dirty="0">
                <a:effectLst/>
                <a:latin typeface="Helvetica Neue" panose="02000503000000020004" pitchFamily="2" charset="0"/>
              </a:rPr>
              <a:t> het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eruitziet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smaakt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als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heerlijke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taart</a:t>
            </a:r>
            <a:r>
              <a:rPr lang="en-GB" dirty="0">
                <a:effectLst/>
                <a:latin typeface="Helvetica Neue" panose="02000503000000020004" pitchFamily="2" charset="0"/>
              </a:rPr>
              <a:t> met extra toppings.</a:t>
            </a:r>
          </a:p>
          <a:p>
            <a:r>
              <a:rPr lang="en-GB" dirty="0">
                <a:effectLst/>
                <a:latin typeface="Helvetica Neue" panose="02000503000000020004" pitchFamily="2" charset="0"/>
              </a:rPr>
              <a:t>Decorators in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programmeren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maken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dingen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mooier</a:t>
            </a:r>
            <a:r>
              <a:rPr lang="en-GB" dirty="0">
                <a:effectLst/>
                <a:latin typeface="Helvetica Neue" panose="02000503000000020004" pitchFamily="2" charset="0"/>
              </a:rPr>
              <a:t> of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voegen</a:t>
            </a:r>
            <a:r>
              <a:rPr lang="en-GB" dirty="0">
                <a:effectLst/>
                <a:latin typeface="Helvetica Neue" panose="02000503000000020004" pitchFamily="2" charset="0"/>
              </a:rPr>
              <a:t> extra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functionaliteit</a:t>
            </a:r>
            <a:r>
              <a:rPr lang="en-GB" dirty="0">
                <a:effectLst/>
                <a:latin typeface="Helvetica Neue" panose="02000503000000020004" pitchFamily="2" charset="0"/>
              </a:rPr>
              <a:t> toe, net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zoals</a:t>
            </a:r>
            <a:r>
              <a:rPr lang="en-GB" dirty="0">
                <a:effectLst/>
                <a:latin typeface="Helvetica Neue" panose="02000503000000020004" pitchFamily="2" charset="0"/>
              </a:rPr>
              <a:t> de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versieringen</a:t>
            </a:r>
            <a:r>
              <a:rPr lang="en-GB" dirty="0">
                <a:effectLst/>
                <a:latin typeface="Helvetica Neue" panose="02000503000000020004" pitchFamily="2" charset="0"/>
              </a:rPr>
              <a:t> die Robo-Buddy op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zichzelf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aanbrengt</a:t>
            </a:r>
            <a:r>
              <a:rPr lang="en-GB" dirty="0">
                <a:effectLst/>
                <a:latin typeface="Helvetica Neue" panose="02000503000000020004" pitchFamily="2" charset="0"/>
              </a:rPr>
              <a:t> om er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feestelijker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uit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zien</a:t>
            </a:r>
            <a:r>
              <a:rPr lang="en-GB" dirty="0">
                <a:effectLst/>
                <a:latin typeface="Helvetica Neue" panose="02000503000000020004" pitchFamily="2" charset="0"/>
              </a:rPr>
              <a:t>! </a:t>
            </a:r>
            <a:r>
              <a:rPr lang="en-BE" dirty="0">
                <a:effectLst/>
                <a:latin typeface="Apple Color Emoji" pitchFamily="2" charset="0"/>
              </a:rPr>
              <a:t>🤖🎉✨</a:t>
            </a:r>
            <a:r>
              <a:rPr lang="en-BE" dirty="0">
                <a:effectLst/>
                <a:latin typeface="Helvetica Neue" panose="02000503000000020004" pitchFamily="2" charset="0"/>
              </a:rPr>
              <a:t>”</a:t>
            </a:r>
          </a:p>
          <a:p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AE3720-6F1C-E03B-53BB-22C197FE2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798" y="5421086"/>
            <a:ext cx="1439202" cy="143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8618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5EA8F-A66E-406A-9979-D669C43E2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4674248" cy="438665"/>
          </a:xfrm>
        </p:spPr>
        <p:txBody>
          <a:bodyPr/>
          <a:lstStyle/>
          <a:p>
            <a:r>
              <a:rPr lang="en-BE" dirty="0"/>
              <a:t>Proxy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2C77F2-8558-30BC-76F5-E54EB26E2B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25214" y="1881051"/>
            <a:ext cx="10499278" cy="4193178"/>
          </a:xfrm>
          <a:ln>
            <a:solidFill>
              <a:srgbClr val="E9531D"/>
            </a:solidFill>
          </a:ln>
        </p:spPr>
        <p:txBody>
          <a:bodyPr/>
          <a:lstStyle/>
          <a:p>
            <a:endParaRPr lang="en-GB" dirty="0">
              <a:effectLst/>
              <a:latin typeface="Helvetica Neue" panose="02000503000000020004" pitchFamily="2" charset="0"/>
            </a:endParaRPr>
          </a:p>
          <a:p>
            <a:r>
              <a:rPr lang="en-GB" dirty="0">
                <a:effectLst/>
                <a:latin typeface="Helvetica Neue" panose="02000503000000020004" pitchFamily="2" charset="0"/>
              </a:rPr>
              <a:t>“Stel je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voor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dat</a:t>
            </a:r>
            <a:r>
              <a:rPr lang="en-GB" dirty="0">
                <a:effectLst/>
                <a:latin typeface="Helvetica Neue" panose="02000503000000020004" pitchFamily="2" charset="0"/>
              </a:rPr>
              <a:t> Robo-Buddy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speciale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assistent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heeft</a:t>
            </a:r>
            <a:r>
              <a:rPr lang="en-GB" dirty="0">
                <a:effectLst/>
                <a:latin typeface="Helvetica Neue" panose="02000503000000020004" pitchFamily="2" charset="0"/>
              </a:rPr>
              <a:t> die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voor</a:t>
            </a:r>
            <a:r>
              <a:rPr lang="en-GB" dirty="0">
                <a:effectLst/>
                <a:latin typeface="Helvetica Neue" panose="02000503000000020004" pitchFamily="2" charset="0"/>
              </a:rPr>
              <a:t> hem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kan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praten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handelen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namens</a:t>
            </a:r>
            <a:r>
              <a:rPr lang="en-GB" dirty="0">
                <a:effectLst/>
                <a:latin typeface="Helvetica Neue" panose="02000503000000020004" pitchFamily="2" charset="0"/>
              </a:rPr>
              <a:t> hem.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Deze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assistent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heet</a:t>
            </a:r>
            <a:r>
              <a:rPr lang="en-GB" dirty="0">
                <a:effectLst/>
                <a:latin typeface="Helvetica Neue" panose="02000503000000020004" pitchFamily="2" charset="0"/>
              </a:rPr>
              <a:t> de "Proxy."</a:t>
            </a:r>
          </a:p>
          <a:p>
            <a:r>
              <a:rPr lang="en-GB" dirty="0">
                <a:effectLst/>
                <a:latin typeface="Helvetica Neue" panose="02000503000000020004" pitchFamily="2" charset="0"/>
              </a:rPr>
              <a:t>De Proxy is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als</a:t>
            </a:r>
            <a:r>
              <a:rPr lang="en-GB" dirty="0">
                <a:effectLst/>
                <a:latin typeface="Helvetica Neue" panose="02000503000000020004" pitchFamily="2" charset="0"/>
              </a:rPr>
              <a:t> Robo-Buddy's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vertegenwoordiger</a:t>
            </a:r>
            <a:r>
              <a:rPr lang="en-GB" dirty="0">
                <a:effectLst/>
                <a:latin typeface="Helvetica Neue" panose="02000503000000020004" pitchFamily="2" charset="0"/>
              </a:rPr>
              <a:t>. Als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iemand</a:t>
            </a:r>
            <a:r>
              <a:rPr lang="en-GB" dirty="0">
                <a:effectLst/>
                <a:latin typeface="Helvetica Neue" panose="02000503000000020004" pitchFamily="2" charset="0"/>
              </a:rPr>
              <a:t> Robo-Buddy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iets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vraagt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kan</a:t>
            </a:r>
            <a:r>
              <a:rPr lang="en-GB" dirty="0">
                <a:effectLst/>
                <a:latin typeface="Helvetica Neue" panose="02000503000000020004" pitchFamily="2" charset="0"/>
              </a:rPr>
              <a:t> de Proxy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antwoorden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dingen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voor</a:t>
            </a:r>
            <a:r>
              <a:rPr lang="en-GB" dirty="0">
                <a:effectLst/>
                <a:latin typeface="Helvetica Neue" panose="02000503000000020004" pitchFamily="2" charset="0"/>
              </a:rPr>
              <a:t> hem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doen</a:t>
            </a:r>
            <a:r>
              <a:rPr lang="en-GB" dirty="0">
                <a:effectLst/>
                <a:latin typeface="Helvetica Neue" panose="02000503000000020004" pitchFamily="2" charset="0"/>
              </a:rPr>
              <a:t>. Maar de Proxy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kan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ook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beslissen</a:t>
            </a:r>
            <a:r>
              <a:rPr lang="en-GB" dirty="0">
                <a:effectLst/>
                <a:latin typeface="Helvetica Neue" panose="02000503000000020004" pitchFamily="2" charset="0"/>
              </a:rPr>
              <a:t> om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bepaalde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dingen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tegen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houden</a:t>
            </a:r>
            <a:r>
              <a:rPr lang="en-GB" dirty="0">
                <a:effectLst/>
                <a:latin typeface="Helvetica Neue" panose="02000503000000020004" pitchFamily="2" charset="0"/>
              </a:rPr>
              <a:t> of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veranderen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voordat</a:t>
            </a:r>
            <a:r>
              <a:rPr lang="en-GB" dirty="0">
                <a:effectLst/>
                <a:latin typeface="Helvetica Neue" panose="02000503000000020004" pitchFamily="2" charset="0"/>
              </a:rPr>
              <a:t> ze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bij</a:t>
            </a:r>
            <a:r>
              <a:rPr lang="en-GB" dirty="0">
                <a:effectLst/>
                <a:latin typeface="Helvetica Neue" panose="02000503000000020004" pitchFamily="2" charset="0"/>
              </a:rPr>
              <a:t> Robo-Buddy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terechtkomen</a:t>
            </a:r>
            <a:r>
              <a:rPr lang="en-GB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en-GB" dirty="0">
                <a:effectLst/>
                <a:latin typeface="Helvetica Neue" panose="02000503000000020004" pitchFamily="2" charset="0"/>
              </a:rPr>
              <a:t>Het is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beetje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zoals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wanneer</a:t>
            </a:r>
            <a:r>
              <a:rPr lang="en-GB" dirty="0">
                <a:effectLst/>
                <a:latin typeface="Helvetica Neue" panose="02000503000000020004" pitchFamily="2" charset="0"/>
              </a:rPr>
              <a:t> je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ouders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voor</a:t>
            </a:r>
            <a:r>
              <a:rPr lang="en-GB" dirty="0">
                <a:effectLst/>
                <a:latin typeface="Helvetica Neue" panose="02000503000000020004" pitchFamily="2" charset="0"/>
              </a:rPr>
              <a:t> je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praten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beslissen</a:t>
            </a:r>
            <a:r>
              <a:rPr lang="en-GB" dirty="0">
                <a:effectLst/>
                <a:latin typeface="Helvetica Neue" panose="02000503000000020004" pitchFamily="2" charset="0"/>
              </a:rPr>
              <a:t> wat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goed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voor</a:t>
            </a:r>
            <a:r>
              <a:rPr lang="en-GB" dirty="0">
                <a:effectLst/>
                <a:latin typeface="Helvetica Neue" panose="02000503000000020004" pitchFamily="2" charset="0"/>
              </a:rPr>
              <a:t> je is. De Proxy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kan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dingen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regelen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zorgen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dat</a:t>
            </a:r>
            <a:r>
              <a:rPr lang="en-GB" dirty="0">
                <a:effectLst/>
                <a:latin typeface="Helvetica Neue" panose="02000503000000020004" pitchFamily="2" charset="0"/>
              </a:rPr>
              <a:t> Robo-Buddy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veilig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goed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functioneert</a:t>
            </a:r>
            <a:r>
              <a:rPr lang="en-GB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en-GB" dirty="0" err="1">
                <a:effectLst/>
                <a:latin typeface="Helvetica Neue" panose="02000503000000020004" pitchFamily="2" charset="0"/>
              </a:rPr>
              <a:t>Dus</a:t>
            </a:r>
            <a:r>
              <a:rPr lang="en-GB" dirty="0">
                <a:effectLst/>
                <a:latin typeface="Helvetica Neue" panose="02000503000000020004" pitchFamily="2" charset="0"/>
              </a:rPr>
              <a:t>, in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programmeren</a:t>
            </a:r>
            <a:r>
              <a:rPr lang="en-GB" dirty="0">
                <a:effectLst/>
                <a:latin typeface="Helvetica Neue" panose="02000503000000020004" pitchFamily="2" charset="0"/>
              </a:rPr>
              <a:t> is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een</a:t>
            </a:r>
            <a:r>
              <a:rPr lang="en-GB" dirty="0">
                <a:effectLst/>
                <a:latin typeface="Helvetica Neue" panose="02000503000000020004" pitchFamily="2" charset="0"/>
              </a:rPr>
              <a:t> Proxy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als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speciale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assistent</a:t>
            </a:r>
            <a:r>
              <a:rPr lang="en-GB" dirty="0">
                <a:effectLst/>
                <a:latin typeface="Helvetica Neue" panose="02000503000000020004" pitchFamily="2" charset="0"/>
              </a:rPr>
              <a:t> die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namens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ander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programma</a:t>
            </a:r>
            <a:r>
              <a:rPr lang="en-GB" dirty="0">
                <a:effectLst/>
                <a:latin typeface="Helvetica Neue" panose="02000503000000020004" pitchFamily="2" charset="0"/>
              </a:rPr>
              <a:t> of object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kan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handelen</a:t>
            </a:r>
            <a:r>
              <a:rPr lang="en-GB" dirty="0">
                <a:effectLst/>
                <a:latin typeface="Helvetica Neue" panose="02000503000000020004" pitchFamily="2" charset="0"/>
              </a:rPr>
              <a:t>. Het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beschermt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beheert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dingen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voor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dat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programma</a:t>
            </a:r>
            <a:r>
              <a:rPr lang="en-GB" dirty="0">
                <a:effectLst/>
                <a:latin typeface="Helvetica Neue" panose="02000503000000020004" pitchFamily="2" charset="0"/>
              </a:rPr>
              <a:t>, net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zoals</a:t>
            </a:r>
            <a:r>
              <a:rPr lang="en-GB" dirty="0">
                <a:effectLst/>
                <a:latin typeface="Helvetica Neue" panose="02000503000000020004" pitchFamily="2" charset="0"/>
              </a:rPr>
              <a:t> de Proxy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voor</a:t>
            </a:r>
            <a:r>
              <a:rPr lang="en-GB" dirty="0">
                <a:effectLst/>
                <a:latin typeface="Helvetica Neue" panose="02000503000000020004" pitchFamily="2" charset="0"/>
              </a:rPr>
              <a:t> Robo-Buddy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doet</a:t>
            </a:r>
            <a:r>
              <a:rPr lang="en-GB" dirty="0">
                <a:effectLst/>
                <a:latin typeface="Helvetica Neue" panose="02000503000000020004" pitchFamily="2" charset="0"/>
              </a:rPr>
              <a:t>! </a:t>
            </a:r>
            <a:r>
              <a:rPr lang="en-BE" dirty="0">
                <a:effectLst/>
                <a:latin typeface="Apple Color Emoji" pitchFamily="2" charset="0"/>
              </a:rPr>
              <a:t>🤖🤝👥</a:t>
            </a:r>
            <a:r>
              <a:rPr lang="en-BE" dirty="0">
                <a:effectLst/>
                <a:latin typeface="Helvetica Neue" panose="02000503000000020004" pitchFamily="2" charset="0"/>
              </a:rPr>
              <a:t>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AE3720-6F1C-E03B-53BB-22C197FE2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798" y="5421086"/>
            <a:ext cx="1439202" cy="143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8492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5EA8F-A66E-406A-9979-D669C43E2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4674248" cy="438665"/>
          </a:xfrm>
        </p:spPr>
        <p:txBody>
          <a:bodyPr/>
          <a:lstStyle/>
          <a:p>
            <a:r>
              <a:rPr lang="en-BE" dirty="0"/>
              <a:t>Reflection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2C77F2-8558-30BC-76F5-E54EB26E2B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25214" y="1254034"/>
            <a:ext cx="10499278" cy="4820195"/>
          </a:xfrm>
          <a:ln>
            <a:solidFill>
              <a:srgbClr val="E9531D"/>
            </a:solidFill>
          </a:ln>
        </p:spPr>
        <p:txBody>
          <a:bodyPr/>
          <a:lstStyle/>
          <a:p>
            <a:endParaRPr lang="en-GB" dirty="0">
              <a:effectLst/>
              <a:latin typeface="Helvetica Neue" panose="02000503000000020004" pitchFamily="2" charset="0"/>
            </a:endParaRPr>
          </a:p>
          <a:p>
            <a:r>
              <a:rPr lang="en-GB" dirty="0">
                <a:effectLst/>
                <a:latin typeface="Helvetica Neue" panose="02000503000000020004" pitchFamily="2" charset="0"/>
              </a:rPr>
              <a:t>“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Reflectie</a:t>
            </a:r>
            <a:r>
              <a:rPr lang="en-GB" dirty="0">
                <a:effectLst/>
                <a:latin typeface="Helvetica Neue" panose="02000503000000020004" pitchFamily="2" charset="0"/>
              </a:rPr>
              <a:t> in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programmeren</a:t>
            </a:r>
            <a:r>
              <a:rPr lang="en-GB" dirty="0">
                <a:effectLst/>
                <a:latin typeface="Helvetica Neue" panose="02000503000000020004" pitchFamily="2" charset="0"/>
              </a:rPr>
              <a:t> is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beetje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als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magie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voor</a:t>
            </a:r>
            <a:r>
              <a:rPr lang="en-GB" dirty="0">
                <a:effectLst/>
                <a:latin typeface="Helvetica Neue" panose="02000503000000020004" pitchFamily="2" charset="0"/>
              </a:rPr>
              <a:t> de computer. Het is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wanneer</a:t>
            </a:r>
            <a:r>
              <a:rPr lang="en-GB" dirty="0">
                <a:effectLst/>
                <a:latin typeface="Helvetica Neue" panose="02000503000000020004" pitchFamily="2" charset="0"/>
              </a:rPr>
              <a:t> de computer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naar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zichzelf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kan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kijken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ontdekken</a:t>
            </a:r>
            <a:r>
              <a:rPr lang="en-GB" dirty="0">
                <a:effectLst/>
                <a:latin typeface="Helvetica Neue" panose="02000503000000020004" pitchFamily="2" charset="0"/>
              </a:rPr>
              <a:t> wat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voor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dingen</a:t>
            </a:r>
            <a:r>
              <a:rPr lang="en-GB" dirty="0">
                <a:effectLst/>
                <a:latin typeface="Helvetica Neue" panose="02000503000000020004" pitchFamily="2" charset="0"/>
              </a:rPr>
              <a:t> het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kan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doen</a:t>
            </a:r>
            <a:r>
              <a:rPr lang="en-GB" dirty="0">
                <a:effectLst/>
                <a:latin typeface="Helvetica Neue" panose="02000503000000020004" pitchFamily="2" charset="0"/>
              </a:rPr>
              <a:t>.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Denk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eraan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alsof</a:t>
            </a:r>
            <a:r>
              <a:rPr lang="en-GB" dirty="0">
                <a:effectLst/>
                <a:latin typeface="Helvetica Neue" panose="02000503000000020004" pitchFamily="2" charset="0"/>
              </a:rPr>
              <a:t> je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toverstokje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hebt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</a:t>
            </a:r>
            <a:r>
              <a:rPr lang="en-GB" dirty="0">
                <a:effectLst/>
                <a:latin typeface="Helvetica Neue" panose="02000503000000020004" pitchFamily="2" charset="0"/>
              </a:rPr>
              <a:t> je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kunt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vragen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stellen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aan</a:t>
            </a:r>
            <a:r>
              <a:rPr lang="en-GB" dirty="0">
                <a:effectLst/>
                <a:latin typeface="Helvetica Neue" panose="02000503000000020004" pitchFamily="2" charset="0"/>
              </a:rPr>
              <a:t> de computer over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zichzelf</a:t>
            </a:r>
            <a:r>
              <a:rPr lang="en-GB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en-GB" dirty="0">
                <a:effectLst/>
                <a:latin typeface="Helvetica Neue" panose="02000503000000020004" pitchFamily="2" charset="0"/>
              </a:rPr>
              <a:t>Stel je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voor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dat</a:t>
            </a:r>
            <a:r>
              <a:rPr lang="en-GB" dirty="0">
                <a:effectLst/>
                <a:latin typeface="Helvetica Neue" panose="02000503000000020004" pitchFamily="2" charset="0"/>
              </a:rPr>
              <a:t> je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een</a:t>
            </a:r>
            <a:r>
              <a:rPr lang="en-GB" dirty="0">
                <a:effectLst/>
                <a:latin typeface="Helvetica Neue" panose="02000503000000020004" pitchFamily="2" charset="0"/>
              </a:rPr>
              <a:t> super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slimme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robotvriend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hebt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genaamd</a:t>
            </a:r>
            <a:r>
              <a:rPr lang="en-GB" dirty="0">
                <a:effectLst/>
                <a:latin typeface="Helvetica Neue" panose="02000503000000020004" pitchFamily="2" charset="0"/>
              </a:rPr>
              <a:t> Robo-Buddy. Robo-Buddy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kan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nadenken</a:t>
            </a:r>
            <a:r>
              <a:rPr lang="en-GB" dirty="0">
                <a:effectLst/>
                <a:latin typeface="Helvetica Neue" panose="02000503000000020004" pitchFamily="2" charset="0"/>
              </a:rPr>
              <a:t> over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zijn</a:t>
            </a:r>
            <a:r>
              <a:rPr lang="en-GB" dirty="0">
                <a:effectLst/>
                <a:latin typeface="Helvetica Neue" panose="02000503000000020004" pitchFamily="2" charset="0"/>
              </a:rPr>
              <a:t> eigen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hersenen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zien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welke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informatie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erin</a:t>
            </a:r>
            <a:r>
              <a:rPr lang="en-GB" dirty="0">
                <a:effectLst/>
                <a:latin typeface="Helvetica Neue" panose="02000503000000020004" pitchFamily="2" charset="0"/>
              </a:rPr>
              <a:t> zit.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Hij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kan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vragen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stellen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zoals</a:t>
            </a:r>
            <a:r>
              <a:rPr lang="en-GB" dirty="0">
                <a:effectLst/>
                <a:latin typeface="Helvetica Neue" panose="02000503000000020004" pitchFamily="2" charset="0"/>
              </a:rPr>
              <a:t> "Wat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voor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kleur</a:t>
            </a:r>
            <a:r>
              <a:rPr lang="en-GB" dirty="0">
                <a:effectLst/>
                <a:latin typeface="Helvetica Neue" panose="02000503000000020004" pitchFamily="2" charset="0"/>
              </a:rPr>
              <a:t> ben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ik</a:t>
            </a:r>
            <a:r>
              <a:rPr lang="en-GB" dirty="0">
                <a:effectLst/>
                <a:latin typeface="Helvetica Neue" panose="02000503000000020004" pitchFamily="2" charset="0"/>
              </a:rPr>
              <a:t>?"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</a:t>
            </a:r>
            <a:r>
              <a:rPr lang="en-GB" dirty="0">
                <a:effectLst/>
                <a:latin typeface="Helvetica Neue" panose="02000503000000020004" pitchFamily="2" charset="0"/>
              </a:rPr>
              <a:t> "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Hoeveel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vingers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heb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ik</a:t>
            </a:r>
            <a:r>
              <a:rPr lang="en-GB" dirty="0">
                <a:effectLst/>
                <a:latin typeface="Helvetica Neue" panose="02000503000000020004" pitchFamily="2" charset="0"/>
              </a:rPr>
              <a:t>?"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Dit</a:t>
            </a:r>
            <a:r>
              <a:rPr lang="en-GB" dirty="0">
                <a:effectLst/>
                <a:latin typeface="Helvetica Neue" panose="02000503000000020004" pitchFamily="2" charset="0"/>
              </a:rPr>
              <a:t> is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beetje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zoals</a:t>
            </a:r>
            <a:r>
              <a:rPr lang="en-GB" dirty="0">
                <a:effectLst/>
                <a:latin typeface="Helvetica Neue" panose="02000503000000020004" pitchFamily="2" charset="0"/>
              </a:rPr>
              <a:t> wat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reflectie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voor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een</a:t>
            </a:r>
            <a:r>
              <a:rPr lang="en-GB" dirty="0">
                <a:effectLst/>
                <a:latin typeface="Helvetica Neue" panose="02000503000000020004" pitchFamily="2" charset="0"/>
              </a:rPr>
              <a:t> computer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doet</a:t>
            </a:r>
            <a:r>
              <a:rPr lang="en-GB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en-GB" dirty="0" err="1">
                <a:effectLst/>
                <a:latin typeface="Helvetica Neue" panose="02000503000000020004" pitchFamily="2" charset="0"/>
              </a:rPr>
              <a:t>Wanneer</a:t>
            </a:r>
            <a:r>
              <a:rPr lang="en-GB" dirty="0">
                <a:effectLst/>
                <a:latin typeface="Helvetica Neue" panose="02000503000000020004" pitchFamily="2" charset="0"/>
              </a:rPr>
              <a:t> we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programmeren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kunnen</a:t>
            </a:r>
            <a:r>
              <a:rPr lang="en-GB" dirty="0">
                <a:effectLst/>
                <a:latin typeface="Helvetica Neue" panose="02000503000000020004" pitchFamily="2" charset="0"/>
              </a:rPr>
              <a:t> we de computer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vragen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stellen</a:t>
            </a:r>
            <a:r>
              <a:rPr lang="en-GB" dirty="0">
                <a:effectLst/>
                <a:latin typeface="Helvetica Neue" panose="02000503000000020004" pitchFamily="2" charset="0"/>
              </a:rPr>
              <a:t> over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zichzelf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zoals</a:t>
            </a:r>
            <a:r>
              <a:rPr lang="en-GB" dirty="0">
                <a:effectLst/>
                <a:latin typeface="Helvetica Neue" panose="02000503000000020004" pitchFamily="2" charset="0"/>
              </a:rPr>
              <a:t> "Wat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voor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soort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gegevens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heb</a:t>
            </a:r>
            <a:r>
              <a:rPr lang="en-GB" dirty="0">
                <a:effectLst/>
                <a:latin typeface="Helvetica Neue" panose="02000503000000020004" pitchFamily="2" charset="0"/>
              </a:rPr>
              <a:t> je?"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</a:t>
            </a:r>
            <a:r>
              <a:rPr lang="en-GB" dirty="0">
                <a:effectLst/>
                <a:latin typeface="Helvetica Neue" panose="02000503000000020004" pitchFamily="2" charset="0"/>
              </a:rPr>
              <a:t> "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Kun</a:t>
            </a:r>
            <a:r>
              <a:rPr lang="en-GB" dirty="0">
                <a:effectLst/>
                <a:latin typeface="Helvetica Neue" panose="02000503000000020004" pitchFamily="2" charset="0"/>
              </a:rPr>
              <a:t> je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jezelf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vertellen</a:t>
            </a:r>
            <a:r>
              <a:rPr lang="en-GB" dirty="0">
                <a:effectLst/>
                <a:latin typeface="Helvetica Neue" panose="02000503000000020004" pitchFamily="2" charset="0"/>
              </a:rPr>
              <a:t> hoe je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moet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werken</a:t>
            </a:r>
            <a:r>
              <a:rPr lang="en-GB" dirty="0">
                <a:effectLst/>
                <a:latin typeface="Helvetica Neue" panose="02000503000000020004" pitchFamily="2" charset="0"/>
              </a:rPr>
              <a:t>?"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</a:t>
            </a:r>
            <a:r>
              <a:rPr lang="en-GB" dirty="0">
                <a:effectLst/>
                <a:latin typeface="Helvetica Neue" panose="02000503000000020004" pitchFamily="2" charset="0"/>
              </a:rPr>
              <a:t> dan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kan</a:t>
            </a:r>
            <a:r>
              <a:rPr lang="en-GB" dirty="0">
                <a:effectLst/>
                <a:latin typeface="Helvetica Neue" panose="02000503000000020004" pitchFamily="2" charset="0"/>
              </a:rPr>
              <a:t> de computer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antwoorden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zichzelf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aanpassen</a:t>
            </a:r>
            <a:r>
              <a:rPr lang="en-GB" dirty="0">
                <a:effectLst/>
                <a:latin typeface="Helvetica Neue" panose="02000503000000020004" pitchFamily="2" charset="0"/>
              </a:rPr>
              <a:t> om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betere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dingen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doen</a:t>
            </a:r>
            <a:r>
              <a:rPr lang="en-GB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en-GB" dirty="0" err="1">
                <a:effectLst/>
                <a:latin typeface="Helvetica Neue" panose="02000503000000020004" pitchFamily="2" charset="0"/>
              </a:rPr>
              <a:t>Dus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reflectie</a:t>
            </a:r>
            <a:r>
              <a:rPr lang="en-GB" dirty="0">
                <a:effectLst/>
                <a:latin typeface="Helvetica Neue" panose="02000503000000020004" pitchFamily="2" charset="0"/>
              </a:rPr>
              <a:t> in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programmeren</a:t>
            </a:r>
            <a:r>
              <a:rPr lang="en-GB" dirty="0">
                <a:effectLst/>
                <a:latin typeface="Helvetica Neue" panose="02000503000000020004" pitchFamily="2" charset="0"/>
              </a:rPr>
              <a:t> is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als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tovertruc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waarmee</a:t>
            </a:r>
            <a:r>
              <a:rPr lang="en-GB" dirty="0">
                <a:effectLst/>
                <a:latin typeface="Helvetica Neue" panose="02000503000000020004" pitchFamily="2" charset="0"/>
              </a:rPr>
              <a:t> de computer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naar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zichzelf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kan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kijken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dingen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kan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ontdekken</a:t>
            </a:r>
            <a:r>
              <a:rPr lang="en-GB" dirty="0">
                <a:effectLst/>
                <a:latin typeface="Helvetica Neue" panose="02000503000000020004" pitchFamily="2" charset="0"/>
              </a:rPr>
              <a:t> om slimmer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handiger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worden</a:t>
            </a:r>
            <a:r>
              <a:rPr lang="en-GB" dirty="0">
                <a:effectLst/>
                <a:latin typeface="Helvetica Neue" panose="02000503000000020004" pitchFamily="2" charset="0"/>
              </a:rPr>
              <a:t>! Het is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alsof</a:t>
            </a:r>
            <a:r>
              <a:rPr lang="en-GB" dirty="0">
                <a:effectLst/>
                <a:latin typeface="Helvetica Neue" panose="02000503000000020004" pitchFamily="2" charset="0"/>
              </a:rPr>
              <a:t> de computer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zijn</a:t>
            </a:r>
            <a:r>
              <a:rPr lang="en-GB" dirty="0">
                <a:effectLst/>
                <a:latin typeface="Helvetica Neue" panose="02000503000000020004" pitchFamily="2" charset="0"/>
              </a:rPr>
              <a:t> eigen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magische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spiegel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heeft</a:t>
            </a:r>
            <a:r>
              <a:rPr lang="en-GB" dirty="0">
                <a:effectLst/>
                <a:latin typeface="Helvetica Neue" panose="02000503000000020004" pitchFamily="2" charset="0"/>
              </a:rPr>
              <a:t> om in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kijken</a:t>
            </a:r>
            <a:r>
              <a:rPr lang="en-GB" dirty="0">
                <a:effectLst/>
                <a:latin typeface="Helvetica Neue" panose="02000503000000020004" pitchFamily="2" charset="0"/>
              </a:rPr>
              <a:t>. </a:t>
            </a:r>
            <a:r>
              <a:rPr lang="en-BE" dirty="0">
                <a:effectLst/>
                <a:latin typeface="Apple Color Emoji" pitchFamily="2" charset="0"/>
              </a:rPr>
              <a:t>🪄💻🔮</a:t>
            </a:r>
            <a:r>
              <a:rPr lang="en-BE" dirty="0">
                <a:effectLst/>
                <a:latin typeface="Helvetica Neue" panose="02000503000000020004" pitchFamily="2" charset="0"/>
              </a:rPr>
              <a:t>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AE3720-6F1C-E03B-53BB-22C197FE2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798" y="5421086"/>
            <a:ext cx="1439202" cy="143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1676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8FA20-D091-9679-B7AE-E50A8AE37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4857128" cy="438665"/>
          </a:xfrm>
        </p:spPr>
        <p:txBody>
          <a:bodyPr/>
          <a:lstStyle/>
          <a:p>
            <a:r>
              <a:rPr lang="en-BE" dirty="0"/>
              <a:t>Change Detection - AxxesJS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27823-0652-89D9-975B-ECB27D0E53EA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BE" dirty="0"/>
              <a:t>Decorator is added to component so it extends the component with a proxy</a:t>
            </a:r>
          </a:p>
          <a:p>
            <a:pPr marL="342900" indent="-342900">
              <a:buFont typeface="+mj-lt"/>
              <a:buAutoNum type="arabicPeriod"/>
            </a:pPr>
            <a:r>
              <a:rPr lang="en-BE" dirty="0"/>
              <a:t>Proxy “overrides” setters for each property</a:t>
            </a:r>
          </a:p>
          <a:p>
            <a:pPr marL="342900" indent="-342900">
              <a:buFont typeface="+mj-lt"/>
              <a:buAutoNum type="arabicPeriod"/>
            </a:pPr>
            <a:r>
              <a:rPr lang="en-BE" dirty="0"/>
              <a:t>Through reflection we can update the properties without specifically knowing which properties there are</a:t>
            </a:r>
          </a:p>
        </p:txBody>
      </p:sp>
    </p:spTree>
    <p:extLst>
      <p:ext uri="{BB962C8B-B14F-4D97-AF65-F5344CB8AC3E}">
        <p14:creationId xmlns:p14="http://schemas.microsoft.com/office/powerpoint/2010/main" val="14261824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46CCE-574B-65E6-AC30-EA9942F76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5823779" cy="438665"/>
          </a:xfrm>
        </p:spPr>
        <p:txBody>
          <a:bodyPr/>
          <a:lstStyle/>
          <a:p>
            <a:r>
              <a:rPr lang="en-BE" dirty="0"/>
              <a:t>Change Detection – Exercise 8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B4C0C-F513-0491-EA71-CB26EBE17AAA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BE" dirty="0"/>
              <a:t>Update the ObservableComponent decorator so that it rerenders the component</a:t>
            </a:r>
          </a:p>
        </p:txBody>
      </p:sp>
    </p:spTree>
    <p:extLst>
      <p:ext uri="{BB962C8B-B14F-4D97-AF65-F5344CB8AC3E}">
        <p14:creationId xmlns:p14="http://schemas.microsoft.com/office/powerpoint/2010/main" val="1528113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C7B92-2EC6-EE27-7079-1E0A7D969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Agenda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B1A63D-76AF-02C6-1884-6163FF62B5EE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045AA5-5CD5-8228-C39B-56CE470FF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BE" dirty="0"/>
              <a:t>Intro</a:t>
            </a:r>
          </a:p>
          <a:p>
            <a:r>
              <a:rPr lang="en-BE" dirty="0"/>
              <a:t>Components + Templating</a:t>
            </a:r>
          </a:p>
          <a:p>
            <a:r>
              <a:rPr lang="en-BE" dirty="0"/>
              <a:t>Life Cycle Methods</a:t>
            </a:r>
          </a:p>
          <a:p>
            <a:r>
              <a:rPr lang="en-BE" dirty="0"/>
              <a:t>Change Detection</a:t>
            </a:r>
          </a:p>
          <a:p>
            <a:r>
              <a:rPr lang="en-BE" dirty="0"/>
              <a:t>State Management</a:t>
            </a:r>
          </a:p>
          <a:p>
            <a:r>
              <a:rPr lang="en-BE" dirty="0"/>
              <a:t>Routing</a:t>
            </a:r>
          </a:p>
          <a:p>
            <a:r>
              <a:rPr lang="en-BE" dirty="0"/>
              <a:t>If there is time, extra’s</a:t>
            </a:r>
          </a:p>
        </p:txBody>
      </p:sp>
    </p:spTree>
    <p:extLst>
      <p:ext uri="{BB962C8B-B14F-4D97-AF65-F5344CB8AC3E}">
        <p14:creationId xmlns:p14="http://schemas.microsoft.com/office/powerpoint/2010/main" val="9981474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81F42-38F8-0C3A-D09D-D91E3CADA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State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E40D6-415B-9545-DD7A-1C6F1E91555B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Managing the state and data of the application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Can be shared across components</a:t>
            </a:r>
          </a:p>
        </p:txBody>
      </p:sp>
    </p:spTree>
    <p:extLst>
      <p:ext uri="{BB962C8B-B14F-4D97-AF65-F5344CB8AC3E}">
        <p14:creationId xmlns:p14="http://schemas.microsoft.com/office/powerpoint/2010/main" val="14184660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81F42-38F8-0C3A-D09D-D91E3CADA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4125608" cy="438665"/>
          </a:xfrm>
        </p:spPr>
        <p:txBody>
          <a:bodyPr/>
          <a:lstStyle/>
          <a:p>
            <a:r>
              <a:rPr lang="en-BE" dirty="0"/>
              <a:t>State Management - React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E40D6-415B-9545-DD7A-1C6F1E91555B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Hooks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BE" dirty="0">
                <a:solidFill>
                  <a:schemeClr val="bg1"/>
                </a:solidFill>
              </a:rPr>
              <a:t>useState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BE" dirty="0">
                <a:solidFill>
                  <a:schemeClr val="bg1"/>
                </a:solidFill>
              </a:rPr>
              <a:t>useReducer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Libraries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BE" dirty="0">
                <a:solidFill>
                  <a:schemeClr val="bg1"/>
                </a:solidFill>
              </a:rPr>
              <a:t>Redux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BE" dirty="0">
                <a:solidFill>
                  <a:schemeClr val="bg1"/>
                </a:solidFill>
              </a:rPr>
              <a:t>MobX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BE" dirty="0">
                <a:solidFill>
                  <a:schemeClr val="bg1"/>
                </a:solidFill>
              </a:rPr>
              <a:t>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DA818-4CED-DA49-3147-E8AB4F472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902" y="0"/>
            <a:ext cx="7591098" cy="41931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C01EE8-248B-6129-5747-A9F0B45C0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446" y="3442495"/>
            <a:ext cx="6572794" cy="341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7904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81F42-38F8-0C3A-D09D-D91E3CADA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4125608" cy="438665"/>
          </a:xfrm>
        </p:spPr>
        <p:txBody>
          <a:bodyPr/>
          <a:lstStyle/>
          <a:p>
            <a:r>
              <a:rPr lang="en-BE" dirty="0"/>
              <a:t>State Management - React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E40D6-415B-9545-DD7A-1C6F1E91555B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>
                <a:solidFill>
                  <a:schemeClr val="bg1"/>
                </a:solidFill>
              </a:rPr>
              <a:t>Context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BE" dirty="0">
                <a:solidFill>
                  <a:schemeClr val="bg1"/>
                </a:solidFill>
              </a:rPr>
              <a:t>Providers/Consumers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BE" dirty="0">
                <a:solidFill>
                  <a:schemeClr val="bg1"/>
                </a:solidFill>
              </a:rPr>
              <a:t>useContext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8C177E-BD03-A080-4E12-E7A6B557A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606" y="1130726"/>
            <a:ext cx="7772400" cy="544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90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A903-7D11-4528-4F8B-40433C781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4426054" cy="438665"/>
          </a:xfrm>
        </p:spPr>
        <p:txBody>
          <a:bodyPr/>
          <a:lstStyle/>
          <a:p>
            <a:r>
              <a:rPr lang="en-BE" dirty="0"/>
              <a:t>State Management - Angular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879EF1-8E67-A622-D69E-D257D460BA64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RXJS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Observables</a:t>
            </a:r>
          </a:p>
        </p:txBody>
      </p:sp>
      <p:pic>
        <p:nvPicPr>
          <p:cNvPr id="5" name="Picture 4" descr="A diagram of a structure&#10;&#10;Description automatically generated">
            <a:extLst>
              <a:ext uri="{FF2B5EF4-FFF2-40B4-BE49-F238E27FC236}">
                <a16:creationId xmlns:a16="http://schemas.microsoft.com/office/drawing/2014/main" id="{15E1623A-54C7-B658-88B7-A6575EFC4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092" y="1607759"/>
            <a:ext cx="7772400" cy="430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7733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A903-7D11-4528-4F8B-40433C781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4426054" cy="438665"/>
          </a:xfrm>
        </p:spPr>
        <p:txBody>
          <a:bodyPr/>
          <a:lstStyle/>
          <a:p>
            <a:r>
              <a:rPr lang="en-BE" dirty="0"/>
              <a:t>State Management - Angular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879EF1-8E67-A622-D69E-D257D460BA64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Services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BE" dirty="0">
                <a:solidFill>
                  <a:schemeClr val="bg1"/>
                </a:solidFill>
              </a:rPr>
              <a:t>Basically “singletons” per Application/module/Component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BE" dirty="0">
                <a:solidFill>
                  <a:schemeClr val="bg1"/>
                </a:solidFill>
              </a:rPr>
              <a:t>Same instance is used for every place the class is instantiated</a:t>
            </a:r>
          </a:p>
        </p:txBody>
      </p:sp>
    </p:spTree>
    <p:extLst>
      <p:ext uri="{BB962C8B-B14F-4D97-AF65-F5344CB8AC3E}">
        <p14:creationId xmlns:p14="http://schemas.microsoft.com/office/powerpoint/2010/main" val="20137131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A903-7D11-4528-4F8B-40433C781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4426054" cy="438665"/>
          </a:xfrm>
        </p:spPr>
        <p:txBody>
          <a:bodyPr/>
          <a:lstStyle/>
          <a:p>
            <a:r>
              <a:rPr lang="en-BE" dirty="0"/>
              <a:t>State Management - Angular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879EF1-8E67-A622-D69E-D257D460BA64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Services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BE" dirty="0">
                <a:solidFill>
                  <a:schemeClr val="bg1"/>
                </a:solidFill>
              </a:rPr>
              <a:t>Basically “singletons” per Application/module/Component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BE" dirty="0">
                <a:solidFill>
                  <a:schemeClr val="bg1"/>
                </a:solidFill>
              </a:rPr>
              <a:t>Same instance is used for every place the class is instantiated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778CD8-DA31-7DF1-283C-DA1623336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496" y="1170918"/>
            <a:ext cx="4773008" cy="476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859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5EA8F-A66E-406A-9979-D669C43E2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4674248" cy="438665"/>
          </a:xfrm>
        </p:spPr>
        <p:txBody>
          <a:bodyPr/>
          <a:lstStyle/>
          <a:p>
            <a:r>
              <a:rPr lang="en-BE" dirty="0"/>
              <a:t>Singleton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2C77F2-8558-30BC-76F5-E54EB26E2B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25214" y="1972491"/>
            <a:ext cx="10499278" cy="4101738"/>
          </a:xfrm>
          <a:ln>
            <a:solidFill>
              <a:srgbClr val="E9531D"/>
            </a:solidFill>
          </a:ln>
        </p:spPr>
        <p:txBody>
          <a:bodyPr/>
          <a:lstStyle/>
          <a:p>
            <a:endParaRPr lang="en-GB" dirty="0">
              <a:effectLst/>
              <a:latin typeface="Helvetica Neue" panose="02000503000000020004" pitchFamily="2" charset="0"/>
            </a:endParaRPr>
          </a:p>
          <a:p>
            <a:r>
              <a:rPr lang="en-GB" dirty="0">
                <a:effectLst/>
                <a:latin typeface="Helvetica Neue" panose="02000503000000020004" pitchFamily="2" charset="0"/>
              </a:rPr>
              <a:t>“Stel je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voor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dat</a:t>
            </a:r>
            <a:r>
              <a:rPr lang="en-GB" dirty="0">
                <a:effectLst/>
                <a:latin typeface="Helvetica Neue" panose="02000503000000020004" pitchFamily="2" charset="0"/>
              </a:rPr>
              <a:t> Robo-Buddy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robotvriend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heeft</a:t>
            </a:r>
            <a:r>
              <a:rPr lang="en-GB" dirty="0">
                <a:effectLst/>
                <a:latin typeface="Helvetica Neue" panose="02000503000000020004" pitchFamily="2" charset="0"/>
              </a:rPr>
              <a:t> die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uniek</a:t>
            </a:r>
            <a:r>
              <a:rPr lang="en-GB" dirty="0">
                <a:effectLst/>
                <a:latin typeface="Helvetica Neue" panose="02000503000000020004" pitchFamily="2" charset="0"/>
              </a:rPr>
              <a:t> is, er is maar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één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exemplaar</a:t>
            </a:r>
            <a:r>
              <a:rPr lang="en-GB" dirty="0">
                <a:effectLst/>
                <a:latin typeface="Helvetica Neue" panose="02000503000000020004" pitchFamily="2" charset="0"/>
              </a:rPr>
              <a:t> van in de hele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wereld</a:t>
            </a:r>
            <a:r>
              <a:rPr lang="en-GB" dirty="0">
                <a:effectLst/>
                <a:latin typeface="Helvetica Neue" panose="02000503000000020004" pitchFamily="2" charset="0"/>
              </a:rPr>
              <a:t>. Laten we hem "Uni-Bot"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noemen</a:t>
            </a:r>
            <a:r>
              <a:rPr lang="en-GB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en-GB" dirty="0" err="1">
                <a:effectLst/>
                <a:latin typeface="Helvetica Neue" panose="02000503000000020004" pitchFamily="2" charset="0"/>
              </a:rPr>
              <a:t>Een</a:t>
            </a:r>
            <a:r>
              <a:rPr lang="en-GB" dirty="0">
                <a:effectLst/>
                <a:latin typeface="Helvetica Neue" panose="02000503000000020004" pitchFamily="2" charset="0"/>
              </a:rPr>
              <a:t> "Singleton" in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programmeren</a:t>
            </a:r>
            <a:r>
              <a:rPr lang="en-GB" dirty="0">
                <a:effectLst/>
                <a:latin typeface="Helvetica Neue" panose="02000503000000020004" pitchFamily="2" charset="0"/>
              </a:rPr>
              <a:t> is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als</a:t>
            </a:r>
            <a:r>
              <a:rPr lang="en-GB" dirty="0">
                <a:effectLst/>
                <a:latin typeface="Helvetica Neue" panose="02000503000000020004" pitchFamily="2" charset="0"/>
              </a:rPr>
              <a:t> Uni-Bot, er is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slechts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één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enkel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exemplaar</a:t>
            </a:r>
            <a:r>
              <a:rPr lang="en-GB" dirty="0">
                <a:effectLst/>
                <a:latin typeface="Helvetica Neue" panose="02000503000000020004" pitchFamily="2" charset="0"/>
              </a:rPr>
              <a:t> van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bepaald</a:t>
            </a:r>
            <a:r>
              <a:rPr lang="en-GB" dirty="0">
                <a:effectLst/>
                <a:latin typeface="Helvetica Neue" panose="02000503000000020004" pitchFamily="2" charset="0"/>
              </a:rPr>
              <a:t> ding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dat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wordt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gedeeld</a:t>
            </a:r>
            <a:r>
              <a:rPr lang="en-GB" dirty="0">
                <a:effectLst/>
                <a:latin typeface="Helvetica Neue" panose="02000503000000020004" pitchFamily="2" charset="0"/>
              </a:rPr>
              <a:t> door het hele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programma</a:t>
            </a:r>
            <a:r>
              <a:rPr lang="en-GB" dirty="0">
                <a:effectLst/>
                <a:latin typeface="Helvetica Neue" panose="02000503000000020004" pitchFamily="2" charset="0"/>
              </a:rPr>
              <a:t>. Het is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alsof</a:t>
            </a:r>
            <a:r>
              <a:rPr lang="en-GB" dirty="0">
                <a:effectLst/>
                <a:latin typeface="Helvetica Neue" panose="02000503000000020004" pitchFamily="2" charset="0"/>
              </a:rPr>
              <a:t> er maar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één</a:t>
            </a:r>
            <a:r>
              <a:rPr lang="en-GB" dirty="0">
                <a:effectLst/>
                <a:latin typeface="Helvetica Neue" panose="02000503000000020004" pitchFamily="2" charset="0"/>
              </a:rPr>
              <a:t> Robo-Buddy is in de hele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wereld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iedereen</a:t>
            </a:r>
            <a:r>
              <a:rPr lang="en-GB" dirty="0">
                <a:effectLst/>
                <a:latin typeface="Helvetica Neue" panose="02000503000000020004" pitchFamily="2" charset="0"/>
              </a:rPr>
              <a:t> die met hem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wil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praten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praat</a:t>
            </a:r>
            <a:r>
              <a:rPr lang="en-GB" dirty="0">
                <a:effectLst/>
                <a:latin typeface="Helvetica Neue" panose="02000503000000020004" pitchFamily="2" charset="0"/>
              </a:rPr>
              <a:t> met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dezelfde</a:t>
            </a:r>
            <a:r>
              <a:rPr lang="en-GB" dirty="0">
                <a:effectLst/>
                <a:latin typeface="Helvetica Neue" panose="02000503000000020004" pitchFamily="2" charset="0"/>
              </a:rPr>
              <a:t> Robo-Buddy.</a:t>
            </a:r>
          </a:p>
          <a:p>
            <a:r>
              <a:rPr lang="en-GB" dirty="0" err="1">
                <a:effectLst/>
                <a:latin typeface="Helvetica Neue" panose="02000503000000020004" pitchFamily="2" charset="0"/>
              </a:rPr>
              <a:t>Dus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als</a:t>
            </a:r>
            <a:r>
              <a:rPr lang="en-GB" dirty="0">
                <a:effectLst/>
                <a:latin typeface="Helvetica Neue" panose="02000503000000020004" pitchFamily="2" charset="0"/>
              </a:rPr>
              <a:t> je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een</a:t>
            </a:r>
            <a:r>
              <a:rPr lang="en-GB" dirty="0">
                <a:effectLst/>
                <a:latin typeface="Helvetica Neue" panose="02000503000000020004" pitchFamily="2" charset="0"/>
              </a:rPr>
              <a:t> Singleton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hebt</a:t>
            </a:r>
            <a:r>
              <a:rPr lang="en-GB" dirty="0">
                <a:effectLst/>
                <a:latin typeface="Helvetica Neue" panose="02000503000000020004" pitchFamily="2" charset="0"/>
              </a:rPr>
              <a:t> in je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programma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betekent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dit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dat</a:t>
            </a:r>
            <a:r>
              <a:rPr lang="en-GB" dirty="0">
                <a:effectLst/>
                <a:latin typeface="Helvetica Neue" panose="02000503000000020004" pitchFamily="2" charset="0"/>
              </a:rPr>
              <a:t> er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slechts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één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specifiek</a:t>
            </a:r>
            <a:r>
              <a:rPr lang="en-GB" dirty="0">
                <a:effectLst/>
                <a:latin typeface="Helvetica Neue" panose="02000503000000020004" pitchFamily="2" charset="0"/>
              </a:rPr>
              <a:t> object is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dat</a:t>
            </a:r>
            <a:r>
              <a:rPr lang="en-GB" dirty="0">
                <a:effectLst/>
                <a:latin typeface="Helvetica Neue" panose="02000503000000020004" pitchFamily="2" charset="0"/>
              </a:rPr>
              <a:t> je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kunt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gebruiken</a:t>
            </a:r>
            <a:r>
              <a:rPr lang="en-GB" dirty="0">
                <a:effectLst/>
                <a:latin typeface="Helvetica Neue" panose="02000503000000020004" pitchFamily="2" charset="0"/>
              </a:rPr>
              <a:t>. Het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zorgt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ervoor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dat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verschillende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delen</a:t>
            </a:r>
            <a:r>
              <a:rPr lang="en-GB" dirty="0">
                <a:effectLst/>
                <a:latin typeface="Helvetica Neue" panose="02000503000000020004" pitchFamily="2" charset="0"/>
              </a:rPr>
              <a:t> van het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programma</a:t>
            </a:r>
            <a:r>
              <a:rPr lang="en-GB" dirty="0">
                <a:effectLst/>
                <a:latin typeface="Helvetica Neue" panose="02000503000000020004" pitchFamily="2" charset="0"/>
              </a:rPr>
              <a:t> met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hetzelfde</a:t>
            </a:r>
            <a:r>
              <a:rPr lang="en-GB" dirty="0">
                <a:effectLst/>
                <a:latin typeface="Helvetica Neue" panose="02000503000000020004" pitchFamily="2" charset="0"/>
              </a:rPr>
              <a:t> object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werken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voorkomt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dat</a:t>
            </a:r>
            <a:r>
              <a:rPr lang="en-GB" dirty="0">
                <a:effectLst/>
                <a:latin typeface="Helvetica Neue" panose="02000503000000020004" pitchFamily="2" charset="0"/>
              </a:rPr>
              <a:t> er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meerdere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kopieën</a:t>
            </a:r>
            <a:r>
              <a:rPr lang="en-GB" dirty="0">
                <a:effectLst/>
                <a:latin typeface="Helvetica Neue" panose="02000503000000020004" pitchFamily="2" charset="0"/>
              </a:rPr>
              <a:t> van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dat</a:t>
            </a:r>
            <a:r>
              <a:rPr lang="en-GB" dirty="0">
                <a:effectLst/>
                <a:latin typeface="Helvetica Neue" panose="02000503000000020004" pitchFamily="2" charset="0"/>
              </a:rPr>
              <a:t> object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worden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gemaakt</a:t>
            </a:r>
            <a:r>
              <a:rPr lang="en-GB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en-GB" dirty="0">
                <a:effectLst/>
                <a:latin typeface="Helvetica Neue" panose="02000503000000020004" pitchFamily="2" charset="0"/>
              </a:rPr>
              <a:t>Net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zoals</a:t>
            </a:r>
            <a:r>
              <a:rPr lang="en-GB" dirty="0">
                <a:effectLst/>
                <a:latin typeface="Helvetica Neue" panose="02000503000000020004" pitchFamily="2" charset="0"/>
              </a:rPr>
              <a:t> er maar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één</a:t>
            </a:r>
            <a:r>
              <a:rPr lang="en-GB" dirty="0">
                <a:effectLst/>
                <a:latin typeface="Helvetica Neue" panose="02000503000000020004" pitchFamily="2" charset="0"/>
              </a:rPr>
              <a:t> Uni-Bot is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voor</a:t>
            </a:r>
            <a:r>
              <a:rPr lang="en-GB" dirty="0">
                <a:effectLst/>
                <a:latin typeface="Helvetica Neue" panose="02000503000000020004" pitchFamily="2" charset="0"/>
              </a:rPr>
              <a:t> Robo-Buddy, is er maar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één</a:t>
            </a:r>
            <a:r>
              <a:rPr lang="en-GB" dirty="0">
                <a:effectLst/>
                <a:latin typeface="Helvetica Neue" panose="02000503000000020004" pitchFamily="2" charset="0"/>
              </a:rPr>
              <a:t> Singleton-object in het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programma</a:t>
            </a:r>
            <a:r>
              <a:rPr lang="en-GB" dirty="0">
                <a:effectLst/>
                <a:latin typeface="Helvetica Neue" panose="02000503000000020004" pitchFamily="2" charset="0"/>
              </a:rPr>
              <a:t>. Het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helpt</a:t>
            </a:r>
            <a:r>
              <a:rPr lang="en-GB" dirty="0">
                <a:effectLst/>
                <a:latin typeface="Helvetica Neue" panose="02000503000000020004" pitchFamily="2" charset="0"/>
              </a:rPr>
              <a:t> om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dingen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georganiseerd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efficiënt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houden</a:t>
            </a:r>
            <a:r>
              <a:rPr lang="en-GB" dirty="0">
                <a:effectLst/>
                <a:latin typeface="Helvetica Neue" panose="02000503000000020004" pitchFamily="2" charset="0"/>
              </a:rPr>
              <a:t>! </a:t>
            </a:r>
            <a:r>
              <a:rPr lang="en-BE" dirty="0">
                <a:effectLst/>
                <a:latin typeface="Apple Color Emoji" pitchFamily="2" charset="0"/>
              </a:rPr>
              <a:t>🤖🔗🌍</a:t>
            </a:r>
            <a:r>
              <a:rPr lang="en-BE" dirty="0">
                <a:effectLst/>
                <a:latin typeface="Helvetica Neue" panose="02000503000000020004" pitchFamily="2" charset="0"/>
              </a:rPr>
              <a:t>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AE3720-6F1C-E03B-53BB-22C197FE2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798" y="5421086"/>
            <a:ext cx="1439202" cy="143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543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5BD5F-667C-AA6D-A6C3-5381548A7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4661185" cy="438665"/>
          </a:xfrm>
        </p:spPr>
        <p:txBody>
          <a:bodyPr/>
          <a:lstStyle/>
          <a:p>
            <a:r>
              <a:rPr lang="en-BE" dirty="0"/>
              <a:t>Singleton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66766-E4A8-0A5E-E4FF-256FC2C2070E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Private instance field that contains an instance of the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</a:t>
            </a:r>
            <a:r>
              <a:rPr lang="en-BE" dirty="0"/>
              <a:t>ake constructor private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</a:t>
            </a:r>
            <a:r>
              <a:rPr lang="en-BE" dirty="0"/>
              <a:t>dd static function that creates a new instance when instance field is empty, otherwise return existing instance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You can see an example of this in the route-server.ts file</a:t>
            </a:r>
          </a:p>
        </p:txBody>
      </p:sp>
    </p:spTree>
    <p:extLst>
      <p:ext uri="{BB962C8B-B14F-4D97-AF65-F5344CB8AC3E}">
        <p14:creationId xmlns:p14="http://schemas.microsoft.com/office/powerpoint/2010/main" val="30343897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5BD5F-667C-AA6D-A6C3-5381548A7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4661185" cy="438665"/>
          </a:xfrm>
        </p:spPr>
        <p:txBody>
          <a:bodyPr/>
          <a:lstStyle/>
          <a:p>
            <a:r>
              <a:rPr lang="en-BE" dirty="0"/>
              <a:t>State Management - AxxesJS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66766-E4A8-0A5E-E4FF-256FC2C2070E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State class: Simple Observable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Service: singleton through decorator</a:t>
            </a:r>
          </a:p>
        </p:txBody>
      </p:sp>
    </p:spTree>
    <p:extLst>
      <p:ext uri="{BB962C8B-B14F-4D97-AF65-F5344CB8AC3E}">
        <p14:creationId xmlns:p14="http://schemas.microsoft.com/office/powerpoint/2010/main" val="11845624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5BD5F-667C-AA6D-A6C3-5381548A7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4661185" cy="438665"/>
          </a:xfrm>
        </p:spPr>
        <p:txBody>
          <a:bodyPr/>
          <a:lstStyle/>
          <a:p>
            <a:r>
              <a:rPr lang="en-BE" dirty="0"/>
              <a:t>State Management - AxxesJS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66766-E4A8-0A5E-E4FF-256FC2C2070E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BE" dirty="0"/>
              <a:t>How does an observable technically work?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State class has a value and a list of ”listeners”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Listeners is an array of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When value is updated =&gt; call each function in listeners array</a:t>
            </a:r>
          </a:p>
        </p:txBody>
      </p:sp>
    </p:spTree>
    <p:extLst>
      <p:ext uri="{BB962C8B-B14F-4D97-AF65-F5344CB8AC3E}">
        <p14:creationId xmlns:p14="http://schemas.microsoft.com/office/powerpoint/2010/main" val="948224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3018D-DC54-EC6B-626C-23C13D93E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Aanpak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92B8AE-DFD3-F7F1-D74C-96D0C54815B5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How do React and Angular handle it?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How will we handle it?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Exercises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Breaks 🍫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4717238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18C5B-85F9-998D-5045-EFBF3D91E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4870191" cy="438665"/>
          </a:xfrm>
        </p:spPr>
        <p:txBody>
          <a:bodyPr/>
          <a:lstStyle/>
          <a:p>
            <a:r>
              <a:rPr lang="en-BE" dirty="0"/>
              <a:t>State Management - 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0BD0B-36E2-3BE2-1A77-C529B6D64404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Exercise 9: update State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Exercise 10: Service singleton</a:t>
            </a:r>
          </a:p>
        </p:txBody>
      </p:sp>
    </p:spTree>
    <p:extLst>
      <p:ext uri="{BB962C8B-B14F-4D97-AF65-F5344CB8AC3E}">
        <p14:creationId xmlns:p14="http://schemas.microsoft.com/office/powerpoint/2010/main" val="25130216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347B7-3230-43DB-32CD-59187641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Routing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A64495-0C38-9F45-9103-C8438C6EC36A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Listen to URL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</a:t>
            </a:r>
            <a:r>
              <a:rPr lang="en-BE" dirty="0"/>
              <a:t>xtract route params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Extract query params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Decide which component to render based on the route</a:t>
            </a:r>
          </a:p>
        </p:txBody>
      </p:sp>
    </p:spTree>
    <p:extLst>
      <p:ext uri="{BB962C8B-B14F-4D97-AF65-F5344CB8AC3E}">
        <p14:creationId xmlns:p14="http://schemas.microsoft.com/office/powerpoint/2010/main" val="31151063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347B7-3230-43DB-32CD-59187641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Routing - React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FDFDA0-1ECC-AE15-3358-1F75FD35E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600" y="1390739"/>
            <a:ext cx="66548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275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6934E-92A0-7496-8D67-A6FBFA3B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Routing - Angular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3161A-F121-D25E-69F5-9738F24A0195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Routing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Link route to specific component (or child module that has routing of its 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</a:t>
            </a:r>
            <a:r>
              <a:rPr lang="en-BE" dirty="0"/>
              <a:t>ender component in &lt;router-outlet&gt;</a:t>
            </a:r>
          </a:p>
        </p:txBody>
      </p:sp>
      <p:pic>
        <p:nvPicPr>
          <p:cNvPr id="1028" name="Picture 4" descr="Angular Router Series: Pillar 2 — Understanding The Router's Navigation  Cycle - Angular inDepth">
            <a:extLst>
              <a:ext uri="{FF2B5EF4-FFF2-40B4-BE49-F238E27FC236}">
                <a16:creationId xmlns:a16="http://schemas.microsoft.com/office/drawing/2014/main" id="{9F39E511-CFB3-7EF5-5E48-993716900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237" y="2717074"/>
            <a:ext cx="7365762" cy="412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53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CAD06-4FAB-87D2-95F6-DA7133DE8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Routing - AxxesJS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943768-AB29-C303-997F-12DA1AA43CEF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RouteServer: Contains the current state and history of the URL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Router: manages the available routes and actions that can happen.</a:t>
            </a:r>
            <a:br>
              <a:rPr lang="en-BE" dirty="0"/>
            </a:br>
            <a:r>
              <a:rPr lang="en-BE" dirty="0"/>
              <a:t>Also listens to the Routeserver for URL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Router is instantiated with new Router, which will add a router element to the HTML body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withRouteComponent function links a component to a certain route</a:t>
            </a:r>
          </a:p>
        </p:txBody>
      </p:sp>
    </p:spTree>
    <p:extLst>
      <p:ext uri="{BB962C8B-B14F-4D97-AF65-F5344CB8AC3E}">
        <p14:creationId xmlns:p14="http://schemas.microsoft.com/office/powerpoint/2010/main" val="34383280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E43C0-753B-05EA-80D3-C3AC79F12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Routing - 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22EF4-9C1F-0245-57E2-EE5ED5F9A6E1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BE" dirty="0"/>
              <a:t>Exercise 11: Listen to URL changes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BE" dirty="0"/>
              <a:t>Exercise 12: Implement navigate function so we can navigate programatically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BE" dirty="0"/>
              <a:t>Exercise 13: Route params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BE" dirty="0"/>
              <a:t>Exercise 14: Query Params</a:t>
            </a:r>
          </a:p>
        </p:txBody>
      </p:sp>
    </p:spTree>
    <p:extLst>
      <p:ext uri="{BB962C8B-B14F-4D97-AF65-F5344CB8AC3E}">
        <p14:creationId xmlns:p14="http://schemas.microsoft.com/office/powerpoint/2010/main" val="15607522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3B40E-BB94-AC7D-7D64-D514F1722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Now it’s up to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9E61A-C09E-5B45-6608-60893DD0C19B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BE" dirty="0"/>
              <a:t>Extend/rework the framework as you desire, or create a new one</a:t>
            </a:r>
          </a:p>
          <a:p>
            <a:endParaRPr lang="en-BE" dirty="0"/>
          </a:p>
          <a:p>
            <a:r>
              <a:rPr lang="en-BE" dirty="0"/>
              <a:t>Extra exercises: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Props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Click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Improve Change Detection by only updating necessary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</a:t>
            </a:r>
            <a:r>
              <a:rPr lang="en-BE" dirty="0"/>
              <a:t>et the template from an HTML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Make it build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Make it work with JSX</a:t>
            </a:r>
          </a:p>
        </p:txBody>
      </p:sp>
    </p:spTree>
    <p:extLst>
      <p:ext uri="{BB962C8B-B14F-4D97-AF65-F5344CB8AC3E}">
        <p14:creationId xmlns:p14="http://schemas.microsoft.com/office/powerpoint/2010/main" val="37092268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9692C-1C79-CD4C-A320-CB40AE794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2665875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3F6E9-C6AC-0FBB-F08C-17A6C8FC9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Onze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D73E2-172F-19D7-A3DE-1AE47D4EE533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Object oriented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Mix of frameworks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Goal is to learn, not to be performant or complete</a:t>
            </a:r>
          </a:p>
        </p:txBody>
      </p:sp>
    </p:spTree>
    <p:extLst>
      <p:ext uri="{BB962C8B-B14F-4D97-AF65-F5344CB8AC3E}">
        <p14:creationId xmlns:p14="http://schemas.microsoft.com/office/powerpoint/2010/main" val="2425896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DFCE6-8348-5C13-0421-1F08D26D0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 </a:t>
            </a:r>
          </a:p>
        </p:txBody>
      </p:sp>
      <p:pic>
        <p:nvPicPr>
          <p:cNvPr id="7" name="Picture Placeholder 6" descr="Warning with solid fill">
            <a:extLst>
              <a:ext uri="{FF2B5EF4-FFF2-40B4-BE49-F238E27FC236}">
                <a16:creationId xmlns:a16="http://schemas.microsoft.com/office/drawing/2014/main" id="{9C27C36C-DDFB-0E98-7634-F784C7D04D6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556" r="5556"/>
          <a:stretch>
            <a:fillRect/>
          </a:stretch>
        </p:blipFill>
        <p:spPr>
          <a:xfrm>
            <a:off x="1985554" y="1881071"/>
            <a:ext cx="2690949" cy="302731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1D5D1-B0D8-84F8-4698-10372A08EC6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155340" y="2958778"/>
            <a:ext cx="3932237" cy="3899222"/>
          </a:xfrm>
        </p:spPr>
        <p:txBody>
          <a:bodyPr/>
          <a:lstStyle/>
          <a:p>
            <a:pPr marL="0" indent="0" algn="ctr">
              <a:buNone/>
            </a:pPr>
            <a:r>
              <a:rPr lang="en-BE" sz="6000" dirty="0"/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3664735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9E57-8808-76E5-1130-E0D84F45A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3077D-658F-26CA-EE40-D94BB09F9DFC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BE" dirty="0"/>
              <a:t>Class or function that contains: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Template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Fields/data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3459429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9E57-8808-76E5-1130-E0D84F45A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Component - AxxesJS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3077D-658F-26CA-EE40-D94BB09F9DFC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Render function 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Component has it’s own node element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</a:t>
            </a:r>
            <a:r>
              <a:rPr lang="en-BE" dirty="0"/>
              <a:t>ode get’s appened to ‘parent’ element</a:t>
            </a:r>
          </a:p>
        </p:txBody>
      </p:sp>
    </p:spTree>
    <p:extLst>
      <p:ext uri="{BB962C8B-B14F-4D97-AF65-F5344CB8AC3E}">
        <p14:creationId xmlns:p14="http://schemas.microsoft.com/office/powerpoint/2010/main" val="194643224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3" id="{2546C19D-91F2-1944-9342-400447D981D9}" vid="{8EA44C01-04B1-234F-9DAB-B171A3C4954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ubcategorieDocument xmlns="51ae2220-a131-4b86-976a-ffb99d33527b">13</SubcategorieDocument>
    <CategorieDocument xmlns="51ae2220-a131-4b86-976a-ffb99d33527b">16</CategorieDocument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Algemeen document" ma:contentTypeID="0x01010020A4786EB02F0048A931E391524AFCF800F04D0C736EAAA144A162CB0A954C483D" ma:contentTypeVersion="15" ma:contentTypeDescription="Create a new document." ma:contentTypeScope="" ma:versionID="159f983ea84f66755048a973d7eaf8a2">
  <xsd:schema xmlns:xsd="http://www.w3.org/2001/XMLSchema" xmlns:xs="http://www.w3.org/2001/XMLSchema" xmlns:p="http://schemas.microsoft.com/office/2006/metadata/properties" xmlns:ns2="51ae2220-a131-4b86-976a-ffb99d33527b" xmlns:ns3="03ee1ef6-c014-4d11-9f9c-3b8993edb078" targetNamespace="http://schemas.microsoft.com/office/2006/metadata/properties" ma:root="true" ma:fieldsID="a7b75c9533b73e166e933f65f809c3f9" ns2:_="" ns3:_="">
    <xsd:import namespace="51ae2220-a131-4b86-976a-ffb99d33527b"/>
    <xsd:import namespace="03ee1ef6-c014-4d11-9f9c-3b8993edb078"/>
    <xsd:element name="properties">
      <xsd:complexType>
        <xsd:sequence>
          <xsd:element name="documentManagement">
            <xsd:complexType>
              <xsd:all>
                <xsd:element ref="ns2:CategorieDocument"/>
                <xsd:element ref="ns2:SubcategorieDocument"/>
                <xsd:element ref="ns3:MediaServiceDateTaken" minOccurs="0"/>
                <xsd:element ref="ns2:SharedWithUsers" minOccurs="0"/>
                <xsd:element ref="ns2:SharedWithDetail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ae2220-a131-4b86-976a-ffb99d33527b" elementFormDefault="qualified">
    <xsd:import namespace="http://schemas.microsoft.com/office/2006/documentManagement/types"/>
    <xsd:import namespace="http://schemas.microsoft.com/office/infopath/2007/PartnerControls"/>
    <xsd:element name="CategorieDocument" ma:index="2" ma:displayName="CategorieDocument" ma:list="{fd37d720-2fcf-4ea1-8642-52b556ae3cde}" ma:internalName="CategorieDocument" ma:readOnly="false" ma:showField="Title" ma:web="51ae2220-a131-4b86-976a-ffb99d33527b">
      <xsd:simpleType>
        <xsd:restriction base="dms:Lookup"/>
      </xsd:simpleType>
    </xsd:element>
    <xsd:element name="SubcategorieDocument" ma:index="3" ma:displayName="SubcategorieDocument" ma:list="{ad5940a4-72fa-4af7-8f26-8c0d4a288a3c}" ma:internalName="SubcategorieDocument" ma:readOnly="false" ma:showField="Title" ma:web="51ae2220-a131-4b86-976a-ffb99d33527b">
      <xsd:simpleType>
        <xsd:restriction base="dms:Lookup"/>
      </xsd:simpleType>
    </xsd:element>
    <xsd:element name="SharedWithUsers" ma:index="11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ee1ef6-c014-4d11-9f9c-3b8993edb078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hidden="true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hidden="true" ma:internalName="MediaServiceOCR" ma:readOnly="true">
      <xsd:simpleType>
        <xsd:restriction base="dms:Note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hidden="true" ma:internalName="MediaServiceKeyPoints" ma:readOnly="true">
      <xsd:simpleType>
        <xsd:restriction base="dms:Note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EDDF77-42A0-4CA7-95CB-846A47F35EE3}">
  <ds:schemaRefs>
    <ds:schemaRef ds:uri="http://schemas.microsoft.com/office/2006/metadata/properties"/>
    <ds:schemaRef ds:uri="http://schemas.microsoft.com/office/infopath/2007/PartnerControls"/>
    <ds:schemaRef ds:uri="51ae2220-a131-4b86-976a-ffb99d33527b"/>
  </ds:schemaRefs>
</ds:datastoreItem>
</file>

<file path=customXml/itemProps2.xml><?xml version="1.0" encoding="utf-8"?>
<ds:datastoreItem xmlns:ds="http://schemas.openxmlformats.org/officeDocument/2006/customXml" ds:itemID="{BFEA0E2B-E075-488F-ADB2-9C4A3C35520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FA56FB-5326-4B7C-AEF6-73249C80A7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1ae2220-a131-4b86-976a-ffb99d33527b"/>
    <ds:schemaRef ds:uri="03ee1ef6-c014-4d11-9f9c-3b8993edb0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Kantoorthema</Template>
  <TotalTime>339</TotalTime>
  <Words>2141</Words>
  <Application>Microsoft Macintosh PowerPoint</Application>
  <PresentationFormat>Widescreen</PresentationFormat>
  <Paragraphs>230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7" baseType="lpstr">
      <vt:lpstr>Apple Color Emoji</vt:lpstr>
      <vt:lpstr>Arial</vt:lpstr>
      <vt:lpstr>Calibri</vt:lpstr>
      <vt:lpstr>Calibri Light</vt:lpstr>
      <vt:lpstr>Helvetica Neue</vt:lpstr>
      <vt:lpstr>Objektiv Mk1</vt:lpstr>
      <vt:lpstr>Objektiv Mk1 Light</vt:lpstr>
      <vt:lpstr>Objektiv Mk1 Medium</vt:lpstr>
      <vt:lpstr>Objektiv Mk1 Thin</vt:lpstr>
      <vt:lpstr>Kantoorthema</vt:lpstr>
      <vt:lpstr>AxxesJS How to write your own FE framework </vt:lpstr>
      <vt:lpstr>Pieter-Jan</vt:lpstr>
      <vt:lpstr>Rutger</vt:lpstr>
      <vt:lpstr>Agenda</vt:lpstr>
      <vt:lpstr>Aanpak</vt:lpstr>
      <vt:lpstr>Onze setup</vt:lpstr>
      <vt:lpstr> </vt:lpstr>
      <vt:lpstr>Component</vt:lpstr>
      <vt:lpstr>Component - AxxesJS</vt:lpstr>
      <vt:lpstr>Exercise 1</vt:lpstr>
      <vt:lpstr>Templating - React</vt:lpstr>
      <vt:lpstr>PowerPoint Presentation</vt:lpstr>
      <vt:lpstr>PowerPoint Presentation</vt:lpstr>
      <vt:lpstr>Templating - React</vt:lpstr>
      <vt:lpstr>Templating - React</vt:lpstr>
      <vt:lpstr>Templating - React</vt:lpstr>
      <vt:lpstr>Templating - React</vt:lpstr>
      <vt:lpstr>Templating - Angular</vt:lpstr>
      <vt:lpstr>PowerPoint Presentation</vt:lpstr>
      <vt:lpstr>Templating - AxxesJS</vt:lpstr>
      <vt:lpstr>Templating - Exercises</vt:lpstr>
      <vt:lpstr>Lifecycle methods</vt:lpstr>
      <vt:lpstr>Lifecycle methods - React</vt:lpstr>
      <vt:lpstr>Lifecycle methods - React</vt:lpstr>
      <vt:lpstr>Lifecycle methods - Angular</vt:lpstr>
      <vt:lpstr>Lifecycle methods - Angular</vt:lpstr>
      <vt:lpstr>Lifecycle methods - AxxesJS</vt:lpstr>
      <vt:lpstr>Lifecycle methods – Exercise 7</vt:lpstr>
      <vt:lpstr>Change Detection</vt:lpstr>
      <vt:lpstr>Change Detection - React</vt:lpstr>
      <vt:lpstr>Change Detection - Angular</vt:lpstr>
      <vt:lpstr>Change Detection - AxxesJS</vt:lpstr>
      <vt:lpstr>Change Detection - AxxesJS</vt:lpstr>
      <vt:lpstr>Change Detection - AxxesJS</vt:lpstr>
      <vt:lpstr>Decorator</vt:lpstr>
      <vt:lpstr>Proxy</vt:lpstr>
      <vt:lpstr>Reflection</vt:lpstr>
      <vt:lpstr>Change Detection - AxxesJS</vt:lpstr>
      <vt:lpstr>Change Detection – Exercise 8</vt:lpstr>
      <vt:lpstr>State Management</vt:lpstr>
      <vt:lpstr>State Management - React</vt:lpstr>
      <vt:lpstr>State Management - React</vt:lpstr>
      <vt:lpstr>State Management - Angular</vt:lpstr>
      <vt:lpstr>State Management - Angular</vt:lpstr>
      <vt:lpstr>State Management - Angular</vt:lpstr>
      <vt:lpstr>Singleton</vt:lpstr>
      <vt:lpstr>Singleton</vt:lpstr>
      <vt:lpstr>State Management - AxxesJS</vt:lpstr>
      <vt:lpstr>State Management - AxxesJS</vt:lpstr>
      <vt:lpstr>State Management - Exercises</vt:lpstr>
      <vt:lpstr>Routing</vt:lpstr>
      <vt:lpstr>Routing - React</vt:lpstr>
      <vt:lpstr>Routing - Angular</vt:lpstr>
      <vt:lpstr>Routing - AxxesJS</vt:lpstr>
      <vt:lpstr>Routing - Exercises</vt:lpstr>
      <vt:lpstr>Now it’s up to you!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AxxesJS How to write your own FE framework </dc:title>
  <dc:creator>Rutger Van der Auwera</dc:creator>
  <cp:lastModifiedBy>Rutger Van der Auwera</cp:lastModifiedBy>
  <cp:revision>38</cp:revision>
  <dcterms:created xsi:type="dcterms:W3CDTF">2023-09-19T09:06:05Z</dcterms:created>
  <dcterms:modified xsi:type="dcterms:W3CDTF">2023-09-19T14:45:29Z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0x01010020A4786EB02F0048A931E391524AFCF800F04D0C736EAAA144A162CB0A954C483D</vt:lpwstr>
  </property>
</Properties>
</file>